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6"/>
  </p:notesMasterIdLst>
  <p:sldIdLst>
    <p:sldId id="256" r:id="rId2"/>
    <p:sldId id="257" r:id="rId3"/>
    <p:sldId id="271" r:id="rId4"/>
    <p:sldId id="260" r:id="rId5"/>
    <p:sldId id="264" r:id="rId6"/>
    <p:sldId id="267" r:id="rId7"/>
    <p:sldId id="261" r:id="rId8"/>
    <p:sldId id="266" r:id="rId9"/>
    <p:sldId id="263" r:id="rId10"/>
    <p:sldId id="262" r:id="rId11"/>
    <p:sldId id="259" r:id="rId12"/>
    <p:sldId id="265" r:id="rId13"/>
    <p:sldId id="268"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08C"/>
    <a:srgbClr val="CCEF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3" autoAdjust="0"/>
    <p:restoredTop sz="77414" autoAdjust="0"/>
  </p:normalViewPr>
  <p:slideViewPr>
    <p:cSldViewPr snapToGrid="0">
      <p:cViewPr varScale="1">
        <p:scale>
          <a:sx n="85" d="100"/>
          <a:sy n="85" d="100"/>
        </p:scale>
        <p:origin x="936"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580B5C-F72C-48CA-AC0F-464C4248D9EC}" type="datetimeFigureOut">
              <a:rPr lang="en-CA" smtClean="0"/>
              <a:t>2023-09-27</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2D2720-1E57-494E-8AED-B392CA6B64F8}" type="slidenum">
              <a:rPr lang="en-CA" smtClean="0"/>
              <a:t>‹#›</a:t>
            </a:fld>
            <a:endParaRPr lang="en-CA"/>
          </a:p>
        </p:txBody>
      </p:sp>
    </p:spTree>
    <p:extLst>
      <p:ext uri="{BB962C8B-B14F-4D97-AF65-F5344CB8AC3E}">
        <p14:creationId xmlns:p14="http://schemas.microsoft.com/office/powerpoint/2010/main" val="383430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mailto:publications@alzheimer.ca"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mailto:publications@alzheimer.ca"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doi.org/10.1016/S0140-6736(20)30367-6"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doi.org/10.1016/S0140-6736(20)30367-6"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ea typeface="Calibri" panose="020F0502020204030204"/>
                <a:cs typeface="Calibri" panose="020F0502020204030204"/>
              </a:rPr>
              <a:t>This slide deck was prepared by the Alzheimer Society of Canada in September 2023 to help spread the word about some of the top ways folks can reduce their risk for dementia.</a:t>
            </a:r>
          </a:p>
          <a:p>
            <a:endParaRPr lang="en-CA" dirty="0">
              <a:ea typeface="Calibri" panose="020F0502020204030204"/>
              <a:cs typeface="Calibri" panose="020F0502020204030204"/>
            </a:endParaRPr>
          </a:p>
          <a:p>
            <a:r>
              <a:rPr lang="en-CA" dirty="0"/>
              <a:t>Related webpage is available at alzheimer.ca/</a:t>
            </a:r>
            <a:r>
              <a:rPr lang="en-CA" dirty="0" err="1"/>
              <a:t>reduceyourrisk</a:t>
            </a:r>
            <a:r>
              <a:rPr lang="en-CA" dirty="0"/>
              <a:t>.</a:t>
            </a:r>
            <a:endParaRPr lang="en-CA" dirty="0">
              <a:ea typeface="Calibri" panose="020F0502020204030204"/>
              <a:cs typeface="Calibri" panose="020F0502020204030204"/>
            </a:endParaRPr>
          </a:p>
          <a:p>
            <a:endParaRPr lang="en-CA" dirty="0">
              <a:ea typeface="Calibri" panose="020F0502020204030204"/>
              <a:cs typeface="Calibri" panose="020F0502020204030204"/>
            </a:endParaRPr>
          </a:p>
          <a:p>
            <a:r>
              <a:rPr lang="en-CA" b="1" dirty="0">
                <a:ea typeface="Calibri" panose="020F0502020204030204"/>
                <a:cs typeface="Calibri" panose="020F0502020204030204"/>
              </a:rPr>
              <a:t>This slide deck can be re-used in its original form for educational and non-profit purposes as long as credit is provided to the Alzheimer Society of Canada.</a:t>
            </a:r>
          </a:p>
          <a:p>
            <a:endParaRPr lang="en-CA" dirty="0">
              <a:ea typeface="Calibri" panose="020F0502020204030204"/>
              <a:cs typeface="Calibri" panose="020F0502020204030204"/>
            </a:endParaRPr>
          </a:p>
          <a:p>
            <a:r>
              <a:rPr lang="en-CA" dirty="0">
                <a:ea typeface="Calibri" panose="020F0502020204030204"/>
                <a:cs typeface="Calibri" panose="020F0502020204030204"/>
              </a:rPr>
              <a:t>Alternatively, if you wish to adapt this presentation or change it for re-use, or if you wish to use it or adapt it for for-profit purposes, please email </a:t>
            </a:r>
            <a:r>
              <a:rPr lang="en-CA" dirty="0">
                <a:ea typeface="Calibri" panose="020F0502020204030204"/>
                <a:cs typeface="Calibri" panose="020F0502020204030204"/>
                <a:hlinkClick r:id="rId3"/>
              </a:rPr>
              <a:t>publications@alzheimer.ca</a:t>
            </a:r>
            <a:r>
              <a:rPr lang="en-CA" dirty="0">
                <a:ea typeface="Calibri" panose="020F0502020204030204"/>
                <a:cs typeface="Calibri" panose="020F0502020204030204"/>
              </a:rPr>
              <a:t> for permissions.</a:t>
            </a:r>
          </a:p>
          <a:p>
            <a:endParaRPr lang="en-CA" dirty="0">
              <a:ea typeface="Calibri" panose="020F0502020204030204"/>
              <a:cs typeface="Calibri" panose="020F0502020204030204"/>
            </a:endParaRPr>
          </a:p>
          <a:p>
            <a:endParaRPr lang="en-CA" dirty="0">
              <a:ea typeface="Calibri" panose="020F0502020204030204"/>
              <a:cs typeface="Calibri" panose="020F0502020204030204"/>
            </a:endParaRPr>
          </a:p>
          <a:p>
            <a:endParaRPr lang="en-CA" dirty="0">
              <a:ea typeface="Calibri" panose="020F0502020204030204"/>
              <a:cs typeface="Calibri" panose="020F0502020204030204"/>
            </a:endParaRPr>
          </a:p>
          <a:p>
            <a:endParaRPr lang="en-CA" dirty="0">
              <a:ea typeface="Calibri" panose="020F0502020204030204"/>
              <a:cs typeface="Calibri" panose="020F0502020204030204"/>
            </a:endParaRPr>
          </a:p>
          <a:p>
            <a:endParaRPr lang="en-CA" dirty="0">
              <a:ea typeface="Calibri" panose="020F0502020204030204"/>
              <a:cs typeface="Calibri" panose="020F0502020204030204"/>
            </a:endParaRPr>
          </a:p>
        </p:txBody>
      </p:sp>
      <p:sp>
        <p:nvSpPr>
          <p:cNvPr id="4" name="Slide Number Placeholder 3"/>
          <p:cNvSpPr>
            <a:spLocks noGrp="1"/>
          </p:cNvSpPr>
          <p:nvPr>
            <p:ph type="sldNum" sz="quarter" idx="5"/>
          </p:nvPr>
        </p:nvSpPr>
        <p:spPr/>
        <p:txBody>
          <a:bodyPr/>
          <a:lstStyle/>
          <a:p>
            <a:fld id="{832D2720-1E57-494E-8AED-B392CA6B64F8}" type="slidenum">
              <a:rPr lang="en-CA" smtClean="0"/>
              <a:t>1</a:t>
            </a:fld>
            <a:endParaRPr lang="en-CA"/>
          </a:p>
        </p:txBody>
      </p:sp>
    </p:spTree>
    <p:extLst>
      <p:ext uri="{BB962C8B-B14F-4D97-AF65-F5344CB8AC3E}">
        <p14:creationId xmlns:p14="http://schemas.microsoft.com/office/powerpoint/2010/main" val="27546927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-For more support on managing the chronic disease of diabetes, visit diabetes.ca, call 1-800-BANTING or email info@diabetes.ca</a:t>
            </a:r>
            <a:br>
              <a:rPr lang="en-US" sz="1800" dirty="0">
                <a:effectLst/>
                <a:latin typeface="Segoe UI" panose="020B0502040204020203" pitchFamily="34" charset="0"/>
              </a:rPr>
            </a:br>
            <a:br>
              <a:rPr lang="en-US" sz="1800" dirty="0">
                <a:effectLst/>
                <a:latin typeface="Segoe UI" panose="020B0502040204020203" pitchFamily="34" charset="0"/>
              </a:rPr>
            </a:br>
            <a:r>
              <a:rPr lang="en-US" sz="1800" dirty="0">
                <a:effectLst/>
                <a:latin typeface="Segoe UI" panose="020B0502040204020203" pitchFamily="34" charset="0"/>
              </a:rPr>
              <a:t>- For more resources and advocacy on better understanding and managing the chronic disease of obesity, visit obesitycanada.ca </a:t>
            </a:r>
            <a:endParaRPr lang="en-US" sz="1800" dirty="0">
              <a:effectLst/>
              <a:latin typeface="Arial" panose="020B0604020202020204" pitchFamily="34" charset="0"/>
            </a:endParaRPr>
          </a:p>
          <a:p>
            <a:endParaRPr lang="en-CA" dirty="0"/>
          </a:p>
        </p:txBody>
      </p:sp>
      <p:sp>
        <p:nvSpPr>
          <p:cNvPr id="4" name="Slide Number Placeholder 3"/>
          <p:cNvSpPr>
            <a:spLocks noGrp="1"/>
          </p:cNvSpPr>
          <p:nvPr>
            <p:ph type="sldNum" sz="quarter" idx="5"/>
          </p:nvPr>
        </p:nvSpPr>
        <p:spPr/>
        <p:txBody>
          <a:bodyPr/>
          <a:lstStyle/>
          <a:p>
            <a:fld id="{832D2720-1E57-494E-8AED-B392CA6B64F8}" type="slidenum">
              <a:rPr lang="en-CA" smtClean="0"/>
              <a:t>10</a:t>
            </a:fld>
            <a:endParaRPr lang="en-CA"/>
          </a:p>
        </p:txBody>
      </p:sp>
    </p:spTree>
    <p:extLst>
      <p:ext uri="{BB962C8B-B14F-4D97-AF65-F5344CB8AC3E}">
        <p14:creationId xmlns:p14="http://schemas.microsoft.com/office/powerpoint/2010/main" val="14294062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800" dirty="0">
                <a:effectLst/>
                <a:latin typeface="Segoe UI" panose="020B0502040204020203" pitchFamily="34" charset="0"/>
              </a:rPr>
              <a:t>- Free exercise tips and videos for all ages are available at participaction.ca </a:t>
            </a:r>
            <a:br>
              <a:rPr lang="en-CA" sz="1800" dirty="0">
                <a:effectLst/>
                <a:latin typeface="Segoe UI" panose="020B0502040204020203" pitchFamily="34" charset="0"/>
              </a:rPr>
            </a:br>
            <a:br>
              <a:rPr lang="en-CA" sz="1800" dirty="0">
                <a:effectLst/>
                <a:latin typeface="Segoe UI" panose="020B0502040204020203" pitchFamily="34" charset="0"/>
              </a:rPr>
            </a:br>
            <a:r>
              <a:rPr lang="en-CA" sz="1800" dirty="0">
                <a:effectLst/>
                <a:latin typeface="Segoe UI" panose="020B0502040204020203" pitchFamily="34" charset="0"/>
              </a:rPr>
              <a:t>- A free movement program for seniors is available at safe-seniors.ca</a:t>
            </a:r>
            <a:br>
              <a:rPr lang="en-CA" sz="1800" dirty="0">
                <a:effectLst/>
                <a:latin typeface="Segoe UI" panose="020B0502040204020203" pitchFamily="34" charset="0"/>
              </a:rPr>
            </a:br>
            <a:br>
              <a:rPr lang="en-CA" sz="1800" dirty="0">
                <a:effectLst/>
                <a:latin typeface="Segoe UI" panose="020B0502040204020203" pitchFamily="34" charset="0"/>
              </a:rPr>
            </a:br>
            <a:r>
              <a:rPr lang="en-CA" sz="1800" dirty="0">
                <a:effectLst/>
                <a:latin typeface="Segoe UI" panose="020B0502040204020203" pitchFamily="34" charset="0"/>
              </a:rPr>
              <a:t>- Exercise tips for folks living with dementia are available at dementiaexercise.com and dementiawellnesscanada.com</a:t>
            </a:r>
            <a:endParaRPr lang="en-CA" dirty="0"/>
          </a:p>
        </p:txBody>
      </p:sp>
      <p:sp>
        <p:nvSpPr>
          <p:cNvPr id="4" name="Slide Number Placeholder 3"/>
          <p:cNvSpPr>
            <a:spLocks noGrp="1"/>
          </p:cNvSpPr>
          <p:nvPr>
            <p:ph type="sldNum" sz="quarter" idx="5"/>
          </p:nvPr>
        </p:nvSpPr>
        <p:spPr/>
        <p:txBody>
          <a:bodyPr/>
          <a:lstStyle/>
          <a:p>
            <a:fld id="{832D2720-1E57-494E-8AED-B392CA6B64F8}" type="slidenum">
              <a:rPr lang="en-CA" smtClean="0"/>
              <a:t>11</a:t>
            </a:fld>
            <a:endParaRPr lang="en-CA"/>
          </a:p>
        </p:txBody>
      </p:sp>
    </p:spTree>
    <p:extLst>
      <p:ext uri="{BB962C8B-B14F-4D97-AF65-F5344CB8AC3E}">
        <p14:creationId xmlns:p14="http://schemas.microsoft.com/office/powerpoint/2010/main" val="27431741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Segoe UI"/>
                <a:cs typeface="Segoe UI"/>
              </a:rPr>
              <a:t>Try these helpful tips on reducing alcohol from the Canadian Cancer Society and the University of Calgary</a:t>
            </a:r>
            <a:br>
              <a:rPr lang="en-US" sz="1800" dirty="0">
                <a:effectLst/>
                <a:latin typeface="Segoe UI" panose="020B0502040204020203" pitchFamily="34" charset="0"/>
                <a:cs typeface="Segoe UI"/>
              </a:rPr>
            </a:br>
            <a:br>
              <a:rPr lang="en-US" sz="1800" dirty="0">
                <a:effectLst/>
                <a:latin typeface="Segoe UI" panose="020B0502040204020203" pitchFamily="34" charset="0"/>
                <a:cs typeface="Segoe UI"/>
              </a:rPr>
            </a:br>
            <a:r>
              <a:rPr lang="en-US" sz="1800" dirty="0">
                <a:effectLst/>
                <a:latin typeface="Segoe UI"/>
                <a:cs typeface="Segoe UI"/>
              </a:rPr>
              <a:t>https://cancer.ca/en/cancer-information/reduce-your-risk/limit-alcohol/10-smart-ways-to-limit-alcohol</a:t>
            </a:r>
            <a:br>
              <a:rPr lang="en-US" sz="1800" dirty="0">
                <a:effectLst/>
                <a:latin typeface="Segoe UI" panose="020B0502040204020203" pitchFamily="34" charset="0"/>
                <a:cs typeface="Segoe UI"/>
              </a:rPr>
            </a:br>
            <a:br>
              <a:rPr lang="en-US" sz="1800" dirty="0">
                <a:effectLst/>
                <a:latin typeface="Segoe UI" panose="020B0502040204020203" pitchFamily="34" charset="0"/>
                <a:cs typeface="Segoe UI"/>
              </a:rPr>
            </a:br>
            <a:r>
              <a:rPr lang="en-US" sz="1800" dirty="0">
                <a:effectLst/>
                <a:latin typeface="Segoe UI"/>
                <a:cs typeface="Segoe UI"/>
              </a:rPr>
              <a:t>https://ucalgary.ca/news/getting-out-under-influence-5-tips-and-tricks-drinking-less-alcohol</a:t>
            </a:r>
          </a:p>
          <a:p>
            <a:endParaRPr lang="en-US" sz="1800" dirty="0">
              <a:effectLst/>
              <a:latin typeface="Segoe UI" panose="020B0502040204020203" pitchFamily="34" charset="0"/>
            </a:endParaRPr>
          </a:p>
          <a:p>
            <a:endParaRPr lang="en-US" sz="1800" dirty="0">
              <a:effectLst/>
              <a:latin typeface="Segoe UI" panose="020B0502040204020203" pitchFamily="34" charset="0"/>
            </a:endParaRPr>
          </a:p>
          <a:p>
            <a:r>
              <a:rPr lang="en-US" sz="1800" dirty="0">
                <a:effectLst/>
                <a:latin typeface="Segoe UI"/>
                <a:cs typeface="Segoe UI"/>
              </a:rPr>
              <a:t>-Here are some more tips on limiting alcohol from the Canadian Cancer Society</a:t>
            </a:r>
            <a:r>
              <a:rPr lang="en-US" sz="1800" dirty="0">
                <a:latin typeface="Segoe UI"/>
                <a:cs typeface="Segoe UI"/>
              </a:rPr>
              <a:t> from the link above:</a:t>
            </a:r>
            <a:br>
              <a:rPr lang="en-US" sz="1800" dirty="0">
                <a:effectLst/>
                <a:latin typeface="Segoe UI" panose="020B0502040204020203" pitchFamily="34" charset="0"/>
                <a:cs typeface="Segoe UI"/>
              </a:rPr>
            </a:br>
            <a:br>
              <a:rPr lang="en-US" sz="1800" dirty="0">
                <a:effectLst/>
                <a:latin typeface="Segoe UI" panose="020B0502040204020203" pitchFamily="34" charset="0"/>
                <a:cs typeface="Segoe UI"/>
              </a:rPr>
            </a:br>
            <a:r>
              <a:rPr lang="en-US" sz="1800" dirty="0">
                <a:effectLst/>
                <a:latin typeface="Segoe UI"/>
                <a:cs typeface="Segoe UI"/>
              </a:rPr>
              <a:t>Hydrate with water - Don’t use alcohol to quench your thirst.</a:t>
            </a:r>
            <a:br>
              <a:rPr lang="en-US" sz="1800" dirty="0">
                <a:effectLst/>
                <a:latin typeface="Segoe UI" panose="020B0502040204020203" pitchFamily="34" charset="0"/>
                <a:cs typeface="Segoe UI"/>
              </a:rPr>
            </a:br>
            <a:br>
              <a:rPr lang="en-US" sz="1800" dirty="0">
                <a:effectLst/>
                <a:latin typeface="Segoe UI" panose="020B0502040204020203" pitchFamily="34" charset="0"/>
                <a:cs typeface="Segoe UI"/>
              </a:rPr>
            </a:br>
            <a:r>
              <a:rPr lang="en-US" sz="1800" dirty="0">
                <a:effectLst/>
                <a:latin typeface="Segoe UI"/>
                <a:cs typeface="Segoe UI"/>
              </a:rPr>
              <a:t>Serve mocktails - When hosting a party, offer fun alcohol-free alternatives. </a:t>
            </a:r>
            <a:br>
              <a:rPr lang="en-US" sz="1800" dirty="0">
                <a:effectLst/>
                <a:latin typeface="Segoe UI" panose="020B0502040204020203" pitchFamily="34" charset="0"/>
                <a:cs typeface="Segoe UI"/>
              </a:rPr>
            </a:br>
            <a:br>
              <a:rPr lang="en-US" sz="1800" dirty="0">
                <a:effectLst/>
                <a:latin typeface="Segoe UI" panose="020B0502040204020203" pitchFamily="34" charset="0"/>
                <a:cs typeface="Segoe UI"/>
              </a:rPr>
            </a:br>
            <a:r>
              <a:rPr lang="en-US" sz="1800" dirty="0">
                <a:effectLst/>
                <a:latin typeface="Segoe UI"/>
                <a:cs typeface="Segoe UI"/>
              </a:rPr>
              <a:t>Measure your drinks - At home, use a shot glass to keep track of exactly how much you’re pouring. In restaurants, stick to single portions – don’t supersize your drinks! </a:t>
            </a:r>
            <a:br>
              <a:rPr lang="en-US" sz="1800" dirty="0">
                <a:effectLst/>
                <a:latin typeface="Segoe UI" panose="020B0502040204020203" pitchFamily="34" charset="0"/>
                <a:cs typeface="Segoe UI"/>
              </a:rPr>
            </a:br>
            <a:br>
              <a:rPr lang="en-US" sz="1800" dirty="0">
                <a:effectLst/>
                <a:latin typeface="Segoe UI" panose="020B0502040204020203" pitchFamily="34" charset="0"/>
                <a:cs typeface="Segoe UI"/>
              </a:rPr>
            </a:br>
            <a:r>
              <a:rPr lang="en-US" sz="1800" dirty="0">
                <a:effectLst/>
                <a:latin typeface="Segoe UI"/>
                <a:cs typeface="Segoe UI"/>
              </a:rPr>
              <a:t>Wind down without alcohol - Want to relax after a busy day? Go for a walk, </a:t>
            </a:r>
            <a:r>
              <a:rPr lang="en-US" sz="1800" dirty="0" err="1">
                <a:effectLst/>
                <a:latin typeface="Segoe UI"/>
                <a:cs typeface="Segoe UI"/>
              </a:rPr>
              <a:t>practise</a:t>
            </a:r>
            <a:r>
              <a:rPr lang="en-US" sz="1800" dirty="0">
                <a:effectLst/>
                <a:latin typeface="Segoe UI"/>
                <a:cs typeface="Segoe UI"/>
              </a:rPr>
              <a:t> yoga, have a bath, curl up with a book or chat with a friend.</a:t>
            </a:r>
            <a:br>
              <a:rPr lang="en-US" sz="1800" dirty="0">
                <a:effectLst/>
                <a:latin typeface="Segoe UI" panose="020B0502040204020203" pitchFamily="34" charset="0"/>
                <a:cs typeface="Segoe UI"/>
              </a:rPr>
            </a:br>
            <a:br>
              <a:rPr lang="en-US" sz="1800" dirty="0">
                <a:effectLst/>
                <a:latin typeface="Segoe UI" panose="020B0502040204020203" pitchFamily="34" charset="0"/>
                <a:cs typeface="Segoe UI"/>
              </a:rPr>
            </a:br>
            <a:r>
              <a:rPr lang="en-US" sz="1800" dirty="0">
                <a:effectLst/>
                <a:latin typeface="Segoe UI"/>
                <a:cs typeface="Segoe UI"/>
              </a:rPr>
              <a:t>Choose non-salty snacks - Salt makes you drink more quickly. Eat veggies and dip or unsalted nuts.</a:t>
            </a:r>
            <a:br>
              <a:rPr lang="en-US" sz="1800" dirty="0">
                <a:effectLst/>
                <a:latin typeface="Segoe UI" panose="020B0502040204020203" pitchFamily="34" charset="0"/>
                <a:cs typeface="Segoe UI"/>
              </a:rPr>
            </a:br>
            <a:br>
              <a:rPr lang="en-US" sz="1800" dirty="0">
                <a:effectLst/>
                <a:latin typeface="Segoe UI" panose="020B0502040204020203" pitchFamily="34" charset="0"/>
                <a:cs typeface="Segoe UI"/>
              </a:rPr>
            </a:br>
            <a:r>
              <a:rPr lang="en-US" sz="1800" dirty="0">
                <a:effectLst/>
                <a:latin typeface="Segoe UI"/>
                <a:cs typeface="Segoe UI"/>
              </a:rPr>
              <a:t>Pace yourself - Have a glass of water between each alcoholic drink and space your drinks about an hour apart.</a:t>
            </a:r>
            <a:br>
              <a:rPr lang="en-US" sz="1800" dirty="0">
                <a:effectLst/>
                <a:latin typeface="Segoe UI" panose="020B0502040204020203" pitchFamily="34" charset="0"/>
                <a:cs typeface="Segoe UI"/>
              </a:rPr>
            </a:br>
            <a:br>
              <a:rPr lang="en-US" sz="1800" dirty="0">
                <a:effectLst/>
                <a:latin typeface="Segoe UI" panose="020B0502040204020203" pitchFamily="34" charset="0"/>
                <a:cs typeface="Segoe UI"/>
              </a:rPr>
            </a:br>
            <a:r>
              <a:rPr lang="en-US" sz="1800" dirty="0">
                <a:effectLst/>
                <a:latin typeface="Segoe UI"/>
                <a:cs typeface="Segoe UI"/>
              </a:rPr>
              <a:t>Set reasonable goals - You’ll have more success than if you try to cut out alcohol all at once. Try “I won’t drink alone” or “I’ll have 3 alcohol-free days a week” to start.</a:t>
            </a:r>
            <a:br>
              <a:rPr lang="en-US" sz="1800" dirty="0">
                <a:effectLst/>
                <a:latin typeface="Segoe UI" panose="020B0502040204020203" pitchFamily="34" charset="0"/>
                <a:cs typeface="Segoe UI"/>
              </a:rPr>
            </a:br>
            <a:br>
              <a:rPr lang="en-US" sz="1800" dirty="0">
                <a:effectLst/>
                <a:latin typeface="Segoe UI" panose="020B0502040204020203" pitchFamily="34" charset="0"/>
                <a:cs typeface="Segoe UI"/>
              </a:rPr>
            </a:br>
            <a:r>
              <a:rPr lang="en-US" sz="1800" dirty="0">
                <a:effectLst/>
                <a:latin typeface="Segoe UI"/>
                <a:cs typeface="Segoe UI"/>
              </a:rPr>
              <a:t>Skip “pre-drinking” - Don’t have drinks before you go out. It’s easy to lose track of how much y</a:t>
            </a:r>
            <a:endParaRPr lang="en-CA" dirty="0">
              <a:latin typeface="Segoe UI"/>
              <a:cs typeface="Segoe UI"/>
            </a:endParaRPr>
          </a:p>
        </p:txBody>
      </p:sp>
      <p:sp>
        <p:nvSpPr>
          <p:cNvPr id="4" name="Slide Number Placeholder 3"/>
          <p:cNvSpPr>
            <a:spLocks noGrp="1"/>
          </p:cNvSpPr>
          <p:nvPr>
            <p:ph type="sldNum" sz="quarter" idx="5"/>
          </p:nvPr>
        </p:nvSpPr>
        <p:spPr/>
        <p:txBody>
          <a:bodyPr/>
          <a:lstStyle/>
          <a:p>
            <a:fld id="{832D2720-1E57-494E-8AED-B392CA6B64F8}" type="slidenum">
              <a:rPr lang="en-CA" smtClean="0"/>
              <a:t>12</a:t>
            </a:fld>
            <a:endParaRPr lang="en-CA"/>
          </a:p>
        </p:txBody>
      </p:sp>
    </p:spTree>
    <p:extLst>
      <p:ext uri="{BB962C8B-B14F-4D97-AF65-F5344CB8AC3E}">
        <p14:creationId xmlns:p14="http://schemas.microsoft.com/office/powerpoint/2010/main" val="39177521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800" dirty="0">
                <a:effectLst/>
                <a:latin typeface="Segoe UI"/>
                <a:cs typeface="Segoe UI"/>
              </a:rPr>
              <a:t>Tips from the Government of Canada on improving sleep:</a:t>
            </a:r>
            <a:br>
              <a:rPr lang="en-CA" sz="1800" dirty="0">
                <a:effectLst/>
                <a:latin typeface="Segoe UI" panose="020B0502040204020203" pitchFamily="34" charset="0"/>
                <a:cs typeface="Segoe UI"/>
              </a:rPr>
            </a:br>
            <a:br>
              <a:rPr lang="en-CA" sz="1800" dirty="0">
                <a:effectLst/>
                <a:latin typeface="Segoe UI" panose="020B0502040204020203" pitchFamily="34" charset="0"/>
                <a:cs typeface="Segoe UI"/>
              </a:rPr>
            </a:br>
            <a:r>
              <a:rPr lang="en-CA" sz="1800" dirty="0">
                <a:effectLst/>
                <a:latin typeface="Segoe UI"/>
                <a:cs typeface="Segoe UI"/>
              </a:rPr>
              <a:t>-Avoid alcohol, caffeine, and nicotine before bed</a:t>
            </a:r>
            <a:br>
              <a:rPr lang="en-CA" sz="1800" dirty="0">
                <a:effectLst/>
                <a:latin typeface="Segoe UI" panose="020B0502040204020203" pitchFamily="34" charset="0"/>
                <a:cs typeface="Segoe UI"/>
              </a:rPr>
            </a:br>
            <a:r>
              <a:rPr lang="en-CA" sz="1800" dirty="0">
                <a:effectLst/>
                <a:latin typeface="Segoe UI"/>
                <a:cs typeface="Segoe UI"/>
              </a:rPr>
              <a:t>-Maintain a regular bedtime/waketime</a:t>
            </a:r>
            <a:br>
              <a:rPr lang="en-CA" sz="1800" dirty="0">
                <a:effectLst/>
                <a:latin typeface="Segoe UI" panose="020B0502040204020203" pitchFamily="34" charset="0"/>
                <a:cs typeface="Segoe UI"/>
              </a:rPr>
            </a:br>
            <a:r>
              <a:rPr lang="en-CA" sz="1800" dirty="0">
                <a:effectLst/>
                <a:latin typeface="Segoe UI"/>
                <a:cs typeface="Segoe UI"/>
              </a:rPr>
              <a:t>-Practice relaxation and mindfulness-based stress reduction techniques</a:t>
            </a:r>
            <a:br>
              <a:rPr lang="en-CA" sz="1800" dirty="0">
                <a:effectLst/>
                <a:latin typeface="Segoe UI" panose="020B0502040204020203" pitchFamily="34" charset="0"/>
                <a:cs typeface="Segoe UI"/>
              </a:rPr>
            </a:br>
            <a:r>
              <a:rPr lang="en-CA" sz="1800" dirty="0">
                <a:effectLst/>
                <a:latin typeface="Segoe UI"/>
                <a:cs typeface="Segoe UI"/>
              </a:rPr>
              <a:t>-Reduce noise in the sleeping environment</a:t>
            </a:r>
            <a:br>
              <a:rPr lang="en-CA" sz="1800" dirty="0">
                <a:effectLst/>
                <a:latin typeface="Segoe UI" panose="020B0502040204020203" pitchFamily="34" charset="0"/>
                <a:cs typeface="Segoe UI"/>
              </a:rPr>
            </a:br>
            <a:r>
              <a:rPr lang="en-CA" sz="1800" dirty="0">
                <a:effectLst/>
                <a:latin typeface="Segoe UI"/>
                <a:cs typeface="Segoe UI"/>
              </a:rPr>
              <a:t>-Exercise regularly</a:t>
            </a:r>
            <a:br>
              <a:rPr lang="en-CA" sz="1800" dirty="0">
                <a:effectLst/>
                <a:latin typeface="Segoe UI" panose="020B0502040204020203" pitchFamily="34" charset="0"/>
                <a:cs typeface="Segoe UI"/>
              </a:rPr>
            </a:br>
            <a:r>
              <a:rPr lang="en-CA" sz="1800" dirty="0">
                <a:effectLst/>
                <a:latin typeface="Segoe UI"/>
                <a:cs typeface="Segoe UI"/>
              </a:rPr>
              <a:t>-Review medications with your physician/pharmacist regularly</a:t>
            </a:r>
            <a:br>
              <a:rPr lang="en-CA" sz="1800" dirty="0">
                <a:effectLst/>
                <a:latin typeface="Segoe UI" panose="020B0502040204020203" pitchFamily="34" charset="0"/>
                <a:cs typeface="Segoe UI"/>
              </a:rPr>
            </a:br>
            <a:br>
              <a:rPr lang="en-CA" sz="1800" dirty="0">
                <a:effectLst/>
                <a:latin typeface="Segoe UI" panose="020B0502040204020203" pitchFamily="34" charset="0"/>
                <a:cs typeface="Segoe UI"/>
              </a:rPr>
            </a:br>
            <a:r>
              <a:rPr lang="en-CA" sz="1800" dirty="0">
                <a:latin typeface="Segoe UI"/>
                <a:cs typeface="Segoe UI"/>
              </a:rPr>
              <a:t>Link: https</a:t>
            </a:r>
            <a:r>
              <a:rPr lang="en-CA" sz="1800" dirty="0">
                <a:effectLst/>
                <a:latin typeface="Segoe UI"/>
                <a:cs typeface="Segoe UI"/>
              </a:rPr>
              <a:t>://www.canada.ca/en/public-health/services/publications/healthy-living/canadian-adults-getting-enough-sleep-infographic.html</a:t>
            </a:r>
            <a:br>
              <a:rPr lang="en-CA" sz="1800" dirty="0">
                <a:effectLst/>
                <a:latin typeface="Segoe UI" panose="020B0502040204020203" pitchFamily="34" charset="0"/>
                <a:cs typeface="Segoe UI"/>
              </a:rPr>
            </a:br>
            <a:br>
              <a:rPr lang="en-CA" sz="1800" dirty="0">
                <a:effectLst/>
                <a:latin typeface="Segoe UI" panose="020B0502040204020203" pitchFamily="34" charset="0"/>
                <a:cs typeface="Segoe UI"/>
              </a:rPr>
            </a:br>
            <a:r>
              <a:rPr lang="en-CA" sz="1800" dirty="0">
                <a:effectLst/>
                <a:latin typeface="Segoe UI"/>
                <a:cs typeface="Segoe UI"/>
              </a:rPr>
              <a:t>https://sleeponitcanada.ca/ is another helpful website</a:t>
            </a:r>
            <a:endParaRPr lang="en-CA">
              <a:latin typeface="Segoe UI"/>
              <a:cs typeface="Segoe UI"/>
            </a:endParaRPr>
          </a:p>
        </p:txBody>
      </p:sp>
      <p:sp>
        <p:nvSpPr>
          <p:cNvPr id="4" name="Slide Number Placeholder 3"/>
          <p:cNvSpPr>
            <a:spLocks noGrp="1"/>
          </p:cNvSpPr>
          <p:nvPr>
            <p:ph type="sldNum" sz="quarter" idx="5"/>
          </p:nvPr>
        </p:nvSpPr>
        <p:spPr/>
        <p:txBody>
          <a:bodyPr/>
          <a:lstStyle/>
          <a:p>
            <a:fld id="{832D2720-1E57-494E-8AED-B392CA6B64F8}" type="slidenum">
              <a:rPr lang="en-CA" smtClean="0"/>
              <a:t>13</a:t>
            </a:fld>
            <a:endParaRPr lang="en-CA"/>
          </a:p>
        </p:txBody>
      </p:sp>
    </p:spTree>
    <p:extLst>
      <p:ext uri="{BB962C8B-B14F-4D97-AF65-F5344CB8AC3E}">
        <p14:creationId xmlns:p14="http://schemas.microsoft.com/office/powerpoint/2010/main" val="3079272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For questions, comments or permissions requests please email </a:t>
            </a:r>
            <a:r>
              <a:rPr lang="en-US" dirty="0">
                <a:ea typeface="Calibri"/>
                <a:cs typeface="Calibri"/>
                <a:hlinkClick r:id="rId3"/>
              </a:rPr>
              <a:t>publications@alzheimer.ca</a:t>
            </a:r>
            <a:endParaRPr lang="en-US"/>
          </a:p>
          <a:p>
            <a:endParaRPr lang="en-US" dirty="0">
              <a:ea typeface="Calibri"/>
              <a:cs typeface="Calibri"/>
            </a:endParaRPr>
          </a:p>
          <a:p>
            <a:r>
              <a:rPr lang="en-US" dirty="0">
                <a:ea typeface="Calibri"/>
                <a:cs typeface="Calibri"/>
              </a:rPr>
              <a:t>Don't forget you can also find these basic tips 24/7 at alzheimer.ca/</a:t>
            </a:r>
            <a:r>
              <a:rPr lang="en-US" dirty="0" err="1">
                <a:ea typeface="Calibri"/>
                <a:cs typeface="Calibri"/>
              </a:rPr>
              <a:t>reduceyourrisk</a:t>
            </a:r>
            <a:endParaRPr lang="en-US">
              <a:ea typeface="Calibri"/>
              <a:cs typeface="Calibri"/>
            </a:endParaRPr>
          </a:p>
          <a:p>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832D2720-1E57-494E-8AED-B392CA6B64F8}" type="slidenum">
              <a:rPr lang="en-CA" smtClean="0"/>
              <a:t>14</a:t>
            </a:fld>
            <a:endParaRPr lang="en-CA"/>
          </a:p>
        </p:txBody>
      </p:sp>
    </p:spTree>
    <p:extLst>
      <p:ext uri="{BB962C8B-B14F-4D97-AF65-F5344CB8AC3E}">
        <p14:creationId xmlns:p14="http://schemas.microsoft.com/office/powerpoint/2010/main" val="3162222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Let's be clear as we start</a:t>
            </a:r>
          </a:p>
          <a:p>
            <a:endParaRPr lang="en-US" dirty="0">
              <a:ea typeface="Calibri"/>
              <a:cs typeface="Calibri"/>
            </a:endParaRPr>
          </a:p>
          <a:p>
            <a:r>
              <a:rPr lang="en-US" dirty="0">
                <a:ea typeface="Calibri"/>
                <a:cs typeface="Calibri"/>
              </a:rPr>
              <a:t>There are many risk factors for dementia that can't be changed, like genetics and age.</a:t>
            </a:r>
          </a:p>
          <a:p>
            <a:endParaRPr lang="en-US" dirty="0">
              <a:ea typeface="Calibri"/>
              <a:cs typeface="Calibri"/>
            </a:endParaRPr>
          </a:p>
          <a:p>
            <a:r>
              <a:rPr lang="en-US" dirty="0">
                <a:ea typeface="Calibri"/>
                <a:cs typeface="Calibri"/>
              </a:rPr>
              <a:t>And just as with things like cancer, your risk for dementia never drops to zero. Everybody carries some degree of risk for dementia</a:t>
            </a:r>
          </a:p>
          <a:p>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832D2720-1E57-494E-8AED-B392CA6B64F8}" type="slidenum">
              <a:rPr lang="en-CA" smtClean="0"/>
              <a:t>2</a:t>
            </a:fld>
            <a:endParaRPr lang="en-CA"/>
          </a:p>
        </p:txBody>
      </p:sp>
    </p:spTree>
    <p:extLst>
      <p:ext uri="{BB962C8B-B14F-4D97-AF65-F5344CB8AC3E}">
        <p14:creationId xmlns:p14="http://schemas.microsoft.com/office/powerpoint/2010/main" val="1110504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a typeface="Calibri"/>
                <a:cs typeface="Calibri"/>
              </a:rPr>
              <a:t>The question is: what can you do to reduce your risk?</a:t>
            </a:r>
          </a:p>
          <a:p>
            <a:endParaRPr lang="en-US" dirty="0">
              <a:ea typeface="Calibri"/>
              <a:cs typeface="Calibri"/>
            </a:endParaRPr>
          </a:p>
          <a:p>
            <a:r>
              <a:rPr lang="en-US" dirty="0">
                <a:ea typeface="Calibri"/>
                <a:cs typeface="Calibri"/>
              </a:rPr>
              <a:t>The good news is there are many actions many of us can take.</a:t>
            </a:r>
          </a:p>
          <a:p>
            <a:endParaRPr lang="en-US" dirty="0">
              <a:ea typeface="Calibri"/>
              <a:cs typeface="Calibri"/>
            </a:endParaRPr>
          </a:p>
          <a:p>
            <a:r>
              <a:rPr lang="en-US" dirty="0">
                <a:ea typeface="Calibri"/>
                <a:cs typeface="Calibri"/>
              </a:rPr>
              <a:t>What we will focus on here today are 10 top actions you can take that are known to reduce the risk.</a:t>
            </a:r>
          </a:p>
          <a:p>
            <a:endParaRPr lang="en-US" dirty="0">
              <a:ea typeface="Calibri"/>
              <a:cs typeface="Calibri"/>
            </a:endParaRPr>
          </a:p>
          <a:p>
            <a:r>
              <a:rPr lang="en-US" dirty="0">
                <a:ea typeface="Calibri"/>
                <a:cs typeface="Calibri"/>
              </a:rPr>
              <a:t>All of these risk factors are from the 2020 Lancet Commission report on dementia prevention, intervention and care at </a:t>
            </a:r>
            <a:r>
              <a:rPr lang="en-US" dirty="0">
                <a:hlinkClick r:id="rId3"/>
              </a:rPr>
              <a:t>https://doi.org/10.1016/S0140-6736(20)30367-6</a:t>
            </a:r>
            <a:endParaRPr lang="en-US" dirty="0">
              <a:ea typeface="Calibri"/>
              <a:cs typeface="Calibri"/>
            </a:endParaRPr>
          </a:p>
          <a:p>
            <a:endParaRPr lang="en-US" dirty="0">
              <a:ea typeface="Calibri"/>
              <a:cs typeface="Calibri"/>
            </a:endParaRPr>
          </a:p>
          <a:p>
            <a:r>
              <a:rPr lang="en-US" dirty="0">
                <a:ea typeface="Calibri"/>
                <a:cs typeface="Calibri"/>
              </a:rPr>
              <a:t>Experts say if you can't take action on one of these risk factors, try to take action on others.</a:t>
            </a:r>
          </a:p>
          <a:p>
            <a:endParaRPr lang="en-US" dirty="0">
              <a:ea typeface="Calibri"/>
              <a:cs typeface="Calibri"/>
            </a:endParaRPr>
          </a:p>
          <a:p>
            <a:r>
              <a:rPr lang="en-US" dirty="0">
                <a:ea typeface="Calibri"/>
                <a:cs typeface="Calibri"/>
              </a:rPr>
              <a:t>And the more actions you can take, the better.</a:t>
            </a:r>
          </a:p>
          <a:p>
            <a:endParaRPr lang="en-US" dirty="0">
              <a:ea typeface="Calibri"/>
              <a:cs typeface="Calibri"/>
            </a:endParaRPr>
          </a:p>
          <a:p>
            <a:r>
              <a:rPr lang="en-US" b="1" dirty="0">
                <a:ea typeface="Calibri"/>
                <a:cs typeface="Calibri"/>
              </a:rPr>
              <a:t>Also if you ever want to look these tips up, just visit alzheimer.ca/</a:t>
            </a:r>
            <a:r>
              <a:rPr lang="en-US" b="1" err="1">
                <a:ea typeface="Calibri"/>
                <a:cs typeface="Calibri"/>
              </a:rPr>
              <a:t>reduceyourrisk</a:t>
            </a:r>
            <a:endParaRPr lang="en-US" b="1">
              <a:ea typeface="Calibri"/>
              <a:cs typeface="Calibri"/>
            </a:endParaRPr>
          </a:p>
          <a:p>
            <a:endParaRPr lang="en-US" dirty="0">
              <a:ea typeface="Calibri"/>
              <a:cs typeface="Calibri"/>
            </a:endParaRPr>
          </a:p>
          <a:p>
            <a:endParaRPr lang="en-US" dirty="0">
              <a:ea typeface="Calibri"/>
              <a:cs typeface="Calibri"/>
            </a:endParaRPr>
          </a:p>
          <a:p>
            <a:endParaRPr lang="en-US" dirty="0">
              <a:ea typeface="Calibri"/>
              <a:cs typeface="Calibri"/>
            </a:endParaRPr>
          </a:p>
          <a:p>
            <a:endParaRPr lang="en-US" dirty="0">
              <a:ea typeface="Calibri"/>
              <a:cs typeface="Calibri"/>
            </a:endParaRPr>
          </a:p>
          <a:p>
            <a:endParaRPr lang="en-US" dirty="0">
              <a:ea typeface="Calibri"/>
              <a:cs typeface="Calibri"/>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832D2720-1E57-494E-8AED-B392CA6B64F8}" type="slidenum">
              <a:rPr lang="en-CA" smtClean="0"/>
              <a:t>3</a:t>
            </a:fld>
            <a:endParaRPr lang="en-CA"/>
          </a:p>
        </p:txBody>
      </p:sp>
    </p:spTree>
    <p:extLst>
      <p:ext uri="{BB962C8B-B14F-4D97-AF65-F5344CB8AC3E}">
        <p14:creationId xmlns:p14="http://schemas.microsoft.com/office/powerpoint/2010/main" val="26536082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the percentage stats in this slide deck come from the 2020 Lancet Commission report on dementia prevention, intervention and care. Link: </a:t>
            </a:r>
            <a:r>
              <a:rPr lang="en-US" dirty="0">
                <a:hlinkClick r:id="rId3"/>
              </a:rPr>
              <a:t>https://doi.org/10.1016/S0140-6736(20)30367-6</a:t>
            </a:r>
            <a:endParaRPr lang="en-US" dirty="0"/>
          </a:p>
          <a:p>
            <a:endParaRPr lang="en-US" sz="1800" dirty="0">
              <a:latin typeface="Segoe UI"/>
              <a:cs typeface="Segoe UI"/>
            </a:endParaRPr>
          </a:p>
          <a:p>
            <a:r>
              <a:rPr lang="en-US" sz="1800" dirty="0">
                <a:effectLst/>
                <a:latin typeface="Segoe UI"/>
                <a:cs typeface="Segoe UI"/>
              </a:rPr>
              <a:t>Need help with hearing loss? Talk to your health-care provider. And check out the Canadian Hard of Hearing Association resources and e-store at chha.ca. It includes resources for preparing for a health-care visit. Or call 1-800-263-8068 or email info@chha.ca</a:t>
            </a:r>
            <a:endParaRPr lang="en-CA" dirty="0">
              <a:latin typeface="Calibri"/>
              <a:ea typeface="Calibri"/>
              <a:cs typeface="Calibri"/>
            </a:endParaRPr>
          </a:p>
        </p:txBody>
      </p:sp>
      <p:sp>
        <p:nvSpPr>
          <p:cNvPr id="4" name="Slide Number Placeholder 3"/>
          <p:cNvSpPr>
            <a:spLocks noGrp="1"/>
          </p:cNvSpPr>
          <p:nvPr>
            <p:ph type="sldNum" sz="quarter" idx="5"/>
          </p:nvPr>
        </p:nvSpPr>
        <p:spPr/>
        <p:txBody>
          <a:bodyPr/>
          <a:lstStyle/>
          <a:p>
            <a:fld id="{832D2720-1E57-494E-8AED-B392CA6B64F8}" type="slidenum">
              <a:rPr lang="en-CA" smtClean="0"/>
              <a:t>4</a:t>
            </a:fld>
            <a:endParaRPr lang="en-CA"/>
          </a:p>
        </p:txBody>
      </p:sp>
    </p:spTree>
    <p:extLst>
      <p:ext uri="{BB962C8B-B14F-4D97-AF65-F5344CB8AC3E}">
        <p14:creationId xmlns:p14="http://schemas.microsoft.com/office/powerpoint/2010/main" val="2755711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Segoe UI"/>
                <a:cs typeface="Segoe UI"/>
              </a:rPr>
              <a:t>- Free 24/7 support for mental health </a:t>
            </a:r>
            <a:r>
              <a:rPr lang="en-US" sz="1800" dirty="0">
                <a:latin typeface="Segoe UI"/>
                <a:cs typeface="Segoe UI"/>
              </a:rPr>
              <a:t>is available at</a:t>
            </a:r>
            <a:r>
              <a:rPr lang="en-US" sz="1800" dirty="0">
                <a:effectLst/>
                <a:latin typeface="Segoe UI"/>
                <a:cs typeface="Segoe UI"/>
              </a:rPr>
              <a:t> wellnesstogether.ca, 1-866-585-0445 or text WELLNESS to 741741</a:t>
            </a:r>
          </a:p>
          <a:p>
            <a:pPr marL="0" marR="0" lvl="0" indent="0" algn="l" defTabSz="914400" rtl="0" eaLnBrk="1" fontAlgn="auto" latinLnBrk="0" hangingPunct="1">
              <a:lnSpc>
                <a:spcPct val="100000"/>
              </a:lnSpc>
              <a:spcBef>
                <a:spcPts val="0"/>
              </a:spcBef>
              <a:spcAft>
                <a:spcPts val="0"/>
              </a:spcAft>
              <a:buClrTx/>
              <a:buSzTx/>
              <a:buFontTx/>
              <a:buNone/>
              <a:tabLst/>
              <a:defRPr/>
            </a:pPr>
            <a:br>
              <a:rPr lang="en-US" sz="1800" dirty="0">
                <a:effectLst/>
                <a:latin typeface="Segoe UI" panose="020B0502040204020203" pitchFamily="34" charset="0"/>
                <a:cs typeface="Segoe UI"/>
              </a:rPr>
            </a:br>
            <a:r>
              <a:rPr lang="en-US" sz="1800" dirty="0">
                <a:effectLst/>
                <a:latin typeface="Segoe UI"/>
                <a:cs typeface="Segoe UI"/>
              </a:rPr>
              <a:t>"Depression is among the most treatable of mental disorders. Between 80% and 90% percent of people with depression eventually respond well to treatment. Almost all patients gain some relief from their symptoms." -- American Psychiatric Association https://www.psychiatry.org/patients-families/depression/what-is-depression#:~:text=Depression%20is%20among%20the%20most,some%20relief%20from%20their%20symptoms.</a:t>
            </a:r>
          </a:p>
          <a:p>
            <a:endParaRPr lang="en-CA" dirty="0"/>
          </a:p>
        </p:txBody>
      </p:sp>
      <p:sp>
        <p:nvSpPr>
          <p:cNvPr id="4" name="Slide Number Placeholder 3"/>
          <p:cNvSpPr>
            <a:spLocks noGrp="1"/>
          </p:cNvSpPr>
          <p:nvPr>
            <p:ph type="sldNum" sz="quarter" idx="5"/>
          </p:nvPr>
        </p:nvSpPr>
        <p:spPr/>
        <p:txBody>
          <a:bodyPr/>
          <a:lstStyle/>
          <a:p>
            <a:fld id="{832D2720-1E57-494E-8AED-B392CA6B64F8}" type="slidenum">
              <a:rPr lang="en-CA" smtClean="0"/>
              <a:t>5</a:t>
            </a:fld>
            <a:endParaRPr lang="en-CA"/>
          </a:p>
        </p:txBody>
      </p:sp>
    </p:spTree>
    <p:extLst>
      <p:ext uri="{BB962C8B-B14F-4D97-AF65-F5344CB8AC3E}">
        <p14:creationId xmlns:p14="http://schemas.microsoft.com/office/powerpoint/2010/main" val="1761164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-More information about brain injury and living well with it is available at from Brain Injury Canada at braininjurycanada.ca</a:t>
            </a:r>
            <a:br>
              <a:rPr lang="en-US" sz="1800" dirty="0">
                <a:effectLst/>
                <a:latin typeface="Segoe UI" panose="020B0502040204020203" pitchFamily="34" charset="0"/>
              </a:rPr>
            </a:br>
            <a:br>
              <a:rPr lang="en-US" sz="1800" dirty="0">
                <a:effectLst/>
                <a:latin typeface="Segoe UI" panose="020B0502040204020203" pitchFamily="34" charset="0"/>
              </a:rPr>
            </a:br>
            <a:r>
              <a:rPr lang="en-US" sz="1800" dirty="0">
                <a:effectLst/>
                <a:latin typeface="Segoe UI" panose="020B0502040204020203" pitchFamily="34" charset="0"/>
              </a:rPr>
              <a:t>-More information about injury prevention in general is available at parachute.ca/concussion</a:t>
            </a:r>
            <a:endParaRPr lang="en-US" sz="1800" dirty="0">
              <a:effectLst/>
              <a:latin typeface="Arial" panose="020B0604020202020204" pitchFamily="34" charset="0"/>
            </a:endParaRPr>
          </a:p>
          <a:p>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According to Parachute.ca, </a:t>
            </a:r>
            <a:br>
              <a:rPr lang="en-US" sz="1800" dirty="0">
                <a:effectLst/>
                <a:latin typeface="Segoe UI" panose="020B0502040204020203" pitchFamily="34" charset="0"/>
              </a:rPr>
            </a:br>
            <a:br>
              <a:rPr lang="en-US" sz="1800" dirty="0">
                <a:effectLst/>
                <a:latin typeface="Segoe UI" panose="020B0502040204020203" pitchFamily="34" charset="0"/>
              </a:rPr>
            </a:br>
            <a:r>
              <a:rPr lang="en-US" sz="1800" dirty="0">
                <a:effectLst/>
                <a:latin typeface="Segoe UI" panose="020B0502040204020203" pitchFamily="34" charset="0"/>
              </a:rPr>
              <a:t>Concussion prevention</a:t>
            </a:r>
            <a:br>
              <a:rPr lang="en-US" sz="1800" dirty="0">
                <a:effectLst/>
                <a:latin typeface="Segoe UI" panose="020B0502040204020203" pitchFamily="34" charset="0"/>
              </a:rPr>
            </a:br>
            <a:r>
              <a:rPr lang="en-US" sz="1800" dirty="0">
                <a:effectLst/>
                <a:latin typeface="Segoe UI" panose="020B0502040204020203" pitchFamily="34" charset="0"/>
              </a:rPr>
              <a:t>The best way to prevent concussions is to prevent the incidents that cause concussions, such as falls and motor vehicle collisions.</a:t>
            </a:r>
            <a:br>
              <a:rPr lang="en-US" sz="1800" dirty="0">
                <a:effectLst/>
                <a:latin typeface="Segoe UI" panose="020B0502040204020203" pitchFamily="34" charset="0"/>
              </a:rPr>
            </a:br>
            <a:br>
              <a:rPr lang="en-US" sz="1800" dirty="0">
                <a:effectLst/>
                <a:latin typeface="Segoe UI" panose="020B0502040204020203" pitchFamily="34" charset="0"/>
              </a:rPr>
            </a:br>
            <a:r>
              <a:rPr lang="en-US" sz="1800" dirty="0">
                <a:effectLst/>
                <a:latin typeface="Segoe UI" panose="020B0502040204020203" pitchFamily="34" charset="0"/>
              </a:rPr>
              <a:t>Concussion prevention in sports and recreation includes:</a:t>
            </a:r>
            <a:br>
              <a:rPr lang="en-US" sz="1800" dirty="0">
                <a:effectLst/>
                <a:latin typeface="Segoe UI" panose="020B0502040204020203" pitchFamily="34" charset="0"/>
              </a:rPr>
            </a:br>
            <a:br>
              <a:rPr lang="en-US" sz="1800" dirty="0">
                <a:effectLst/>
                <a:latin typeface="Segoe UI" panose="020B0502040204020203" pitchFamily="34" charset="0"/>
              </a:rPr>
            </a:br>
            <a:r>
              <a:rPr lang="en-US" sz="1800" dirty="0">
                <a:effectLst/>
                <a:latin typeface="Segoe UI" panose="020B0502040204020203" pitchFamily="34" charset="0"/>
              </a:rPr>
              <a:t>Respecting and following the rules of the sport or activity, especially rules that are in place to reduce hits to the head</a:t>
            </a:r>
            <a:br>
              <a:rPr lang="en-US" sz="1800" dirty="0">
                <a:effectLst/>
                <a:latin typeface="Segoe UI" panose="020B0502040204020203" pitchFamily="34" charset="0"/>
              </a:rPr>
            </a:br>
            <a:r>
              <a:rPr lang="en-US" sz="1800" dirty="0">
                <a:effectLst/>
                <a:latin typeface="Segoe UI" panose="020B0502040204020203" pitchFamily="34" charset="0"/>
              </a:rPr>
              <a:t>Wearing properly fitted equipment, such as the right footwear to prevent falls</a:t>
            </a:r>
            <a:br>
              <a:rPr lang="en-US" sz="1800" dirty="0">
                <a:effectLst/>
                <a:latin typeface="Segoe UI" panose="020B0502040204020203" pitchFamily="34" charset="0"/>
              </a:rPr>
            </a:br>
            <a:r>
              <a:rPr lang="en-US" sz="1800" dirty="0">
                <a:effectLst/>
                <a:latin typeface="Segoe UI" panose="020B0502040204020203" pitchFamily="34" charset="0"/>
              </a:rPr>
              <a:t>Training, </a:t>
            </a:r>
            <a:r>
              <a:rPr lang="en-US" sz="1800" dirty="0" err="1">
                <a:effectLst/>
                <a:latin typeface="Segoe UI" panose="020B0502040204020203" pitchFamily="34" charset="0"/>
              </a:rPr>
              <a:t>practising</a:t>
            </a:r>
            <a:r>
              <a:rPr lang="en-US" sz="1800" dirty="0">
                <a:effectLst/>
                <a:latin typeface="Segoe UI" panose="020B0502040204020203" pitchFamily="34" charset="0"/>
              </a:rPr>
              <a:t> and playing in ways that are appropriate for your skill level</a:t>
            </a:r>
            <a:br>
              <a:rPr lang="en-US" sz="1800" dirty="0">
                <a:effectLst/>
                <a:latin typeface="Segoe UI" panose="020B0502040204020203" pitchFamily="34" charset="0"/>
              </a:rPr>
            </a:br>
            <a:r>
              <a:rPr lang="en-US" sz="1800" dirty="0">
                <a:effectLst/>
                <a:latin typeface="Segoe UI" panose="020B0502040204020203" pitchFamily="34" charset="0"/>
              </a:rPr>
              <a:t>Developing and enforcing policies and rules in sport to prevent injury, such as minimum bodychecking age in hockey. According to current research, these kinds of policies are the most effective way to prevent sport-related concussions.</a:t>
            </a:r>
            <a:endParaRPr lang="en-US" sz="1800" dirty="0">
              <a:effectLst/>
              <a:latin typeface="Arial" panose="020B0604020202020204" pitchFamily="34" charset="0"/>
            </a:endParaRPr>
          </a:p>
          <a:p>
            <a:endParaRPr lang="en-CA" dirty="0"/>
          </a:p>
        </p:txBody>
      </p:sp>
      <p:sp>
        <p:nvSpPr>
          <p:cNvPr id="4" name="Slide Number Placeholder 3"/>
          <p:cNvSpPr>
            <a:spLocks noGrp="1"/>
          </p:cNvSpPr>
          <p:nvPr>
            <p:ph type="sldNum" sz="quarter" idx="5"/>
          </p:nvPr>
        </p:nvSpPr>
        <p:spPr/>
        <p:txBody>
          <a:bodyPr/>
          <a:lstStyle/>
          <a:p>
            <a:fld id="{832D2720-1E57-494E-8AED-B392CA6B64F8}" type="slidenum">
              <a:rPr lang="en-CA" smtClean="0"/>
              <a:t>6</a:t>
            </a:fld>
            <a:endParaRPr lang="en-CA"/>
          </a:p>
        </p:txBody>
      </p:sp>
    </p:spTree>
    <p:extLst>
      <p:ext uri="{BB962C8B-B14F-4D97-AF65-F5344CB8AC3E}">
        <p14:creationId xmlns:p14="http://schemas.microsoft.com/office/powerpoint/2010/main" val="1381431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800" dirty="0">
                <a:latin typeface="Segoe UI"/>
                <a:cs typeface="Segoe UI"/>
              </a:rPr>
              <a:t>This list of tips is from the US National Institute on Aging – link - https</a:t>
            </a:r>
            <a:r>
              <a:rPr lang="en-CA" sz="1800" dirty="0">
                <a:effectLst/>
                <a:latin typeface="Segoe UI"/>
                <a:cs typeface="Segoe UI"/>
              </a:rPr>
              <a:t>://www.nia.nih.gov/health/participating-activities-you-enjoy-you-age</a:t>
            </a:r>
            <a:endParaRPr lang="en-CA" dirty="0">
              <a:latin typeface="Segoe UI"/>
              <a:cs typeface="Segoe UI"/>
            </a:endParaRPr>
          </a:p>
        </p:txBody>
      </p:sp>
      <p:sp>
        <p:nvSpPr>
          <p:cNvPr id="4" name="Slide Number Placeholder 3"/>
          <p:cNvSpPr>
            <a:spLocks noGrp="1"/>
          </p:cNvSpPr>
          <p:nvPr>
            <p:ph type="sldNum" sz="quarter" idx="5"/>
          </p:nvPr>
        </p:nvSpPr>
        <p:spPr/>
        <p:txBody>
          <a:bodyPr/>
          <a:lstStyle/>
          <a:p>
            <a:fld id="{832D2720-1E57-494E-8AED-B392CA6B64F8}" type="slidenum">
              <a:rPr lang="en-CA" smtClean="0"/>
              <a:t>7</a:t>
            </a:fld>
            <a:endParaRPr lang="en-CA"/>
          </a:p>
        </p:txBody>
      </p:sp>
    </p:spTree>
    <p:extLst>
      <p:ext uri="{BB962C8B-B14F-4D97-AF65-F5344CB8AC3E}">
        <p14:creationId xmlns:p14="http://schemas.microsoft.com/office/powerpoint/2010/main" val="24549835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US" sz="1800" dirty="0">
                <a:latin typeface="Segoe UI"/>
                <a:cs typeface="Segoe UI"/>
              </a:rPr>
              <a:t>-The information about antihypertensive medication in 2nd bullet point, and also all the percentage stats in this slide deck, come from the 2020 Lancet Commission report on dementia prevention, intervention and care. Link: </a:t>
            </a:r>
            <a:r>
              <a:rPr lang="en-US" dirty="0"/>
              <a:t>https://doi.org/10.1016/S0140-6736(20)30367-6</a:t>
            </a:r>
            <a:endParaRPr lang="en-US" sz="1800" dirty="0">
              <a:latin typeface="Segoe UI"/>
              <a:cs typeface="Segoe UI"/>
            </a:endParaRPr>
          </a:p>
          <a:p>
            <a:pPr>
              <a:defRPr/>
            </a:pPr>
            <a:endParaRPr lang="en-US" sz="1800" dirty="0">
              <a:latin typeface="Segoe UI"/>
              <a:cs typeface="Segoe UI"/>
            </a:endParaRPr>
          </a:p>
          <a:p>
            <a:pPr marL="0" marR="0" lvl="0" indent="0" algn="l" defTabSz="914400">
              <a:lnSpc>
                <a:spcPct val="100000"/>
              </a:lnSpc>
              <a:spcBef>
                <a:spcPts val="0"/>
              </a:spcBef>
              <a:spcAft>
                <a:spcPts val="0"/>
              </a:spcAft>
              <a:buClrTx/>
              <a:buSzTx/>
              <a:buFontTx/>
              <a:buNone/>
              <a:tabLst/>
              <a:defRPr/>
            </a:pPr>
            <a:r>
              <a:rPr lang="en-US" sz="1800" dirty="0">
                <a:effectLst/>
                <a:latin typeface="Segoe UI"/>
                <a:cs typeface="Segoe UI"/>
              </a:rPr>
              <a:t>-Talk to your health-care provider about maintaining your heart health</a:t>
            </a:r>
            <a:br>
              <a:rPr lang="en-US" sz="1800" dirty="0">
                <a:effectLst/>
                <a:latin typeface="Segoe UI" panose="020B0502040204020203" pitchFamily="34" charset="0"/>
                <a:cs typeface="Segoe UI"/>
              </a:rPr>
            </a:br>
            <a:br>
              <a:rPr lang="en-US" sz="1800" dirty="0">
                <a:effectLst/>
                <a:latin typeface="Segoe UI" panose="020B0502040204020203" pitchFamily="34" charset="0"/>
                <a:cs typeface="Segoe UI"/>
              </a:rPr>
            </a:br>
            <a:r>
              <a:rPr lang="en-US" sz="1800" dirty="0">
                <a:effectLst/>
                <a:latin typeface="Segoe UI"/>
                <a:cs typeface="Segoe UI"/>
              </a:rPr>
              <a:t>-Visit heartandstroke.ca for tips on protecting your heart health - and support for recovering from heart issues</a:t>
            </a:r>
            <a:endParaRPr lang="en-US" sz="1800">
              <a:effectLst/>
              <a:latin typeface="Arial"/>
              <a:cs typeface="Arial"/>
            </a:endParaRPr>
          </a:p>
          <a:p>
            <a:endParaRPr lang="en-CA" dirty="0"/>
          </a:p>
        </p:txBody>
      </p:sp>
      <p:sp>
        <p:nvSpPr>
          <p:cNvPr id="4" name="Slide Number Placeholder 3"/>
          <p:cNvSpPr>
            <a:spLocks noGrp="1"/>
          </p:cNvSpPr>
          <p:nvPr>
            <p:ph type="sldNum" sz="quarter" idx="5"/>
          </p:nvPr>
        </p:nvSpPr>
        <p:spPr/>
        <p:txBody>
          <a:bodyPr/>
          <a:lstStyle/>
          <a:p>
            <a:fld id="{832D2720-1E57-494E-8AED-B392CA6B64F8}" type="slidenum">
              <a:rPr lang="en-CA" smtClean="0"/>
              <a:t>8</a:t>
            </a:fld>
            <a:endParaRPr lang="en-CA"/>
          </a:p>
        </p:txBody>
      </p:sp>
    </p:spTree>
    <p:extLst>
      <p:ext uri="{BB962C8B-B14F-4D97-AF65-F5344CB8AC3E}">
        <p14:creationId xmlns:p14="http://schemas.microsoft.com/office/powerpoint/2010/main" val="26080158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Find free support for quitting smoking at canada.ca/</a:t>
            </a:r>
            <a:r>
              <a:rPr lang="en-US" sz="1800" dirty="0" err="1">
                <a:effectLst/>
                <a:latin typeface="Segoe UI" panose="020B0502040204020203" pitchFamily="34" charset="0"/>
              </a:rPr>
              <a:t>quitsmoking</a:t>
            </a:r>
            <a:r>
              <a:rPr lang="en-US" sz="1800" dirty="0">
                <a:effectLst/>
                <a:latin typeface="Segoe UI" panose="020B0502040204020203" pitchFamily="34" charset="0"/>
              </a:rPr>
              <a:t> or smokershelpline.ca </a:t>
            </a:r>
            <a:br>
              <a:rPr lang="en-US" sz="1800" dirty="0">
                <a:effectLst/>
                <a:latin typeface="Segoe UI" panose="020B0502040204020203" pitchFamily="34" charset="0"/>
              </a:rPr>
            </a:br>
            <a:br>
              <a:rPr lang="en-US" sz="1800" dirty="0">
                <a:effectLst/>
                <a:latin typeface="Segoe UI" panose="020B0502040204020203" pitchFamily="34" charset="0"/>
              </a:rPr>
            </a:br>
            <a:r>
              <a:rPr lang="en-US" sz="1800" dirty="0">
                <a:effectLst/>
                <a:latin typeface="Segoe UI" panose="020B0502040204020203" pitchFamily="34" charset="0"/>
              </a:rPr>
              <a:t>You can also reach Smokers' Helpline at 1-877-513-5333</a:t>
            </a:r>
            <a:endParaRPr lang="en-US" sz="1800" dirty="0">
              <a:effectLst/>
              <a:latin typeface="Arial" panose="020B0604020202020204" pitchFamily="34" charset="0"/>
            </a:endParaRPr>
          </a:p>
          <a:p>
            <a:endParaRPr lang="en-CA" dirty="0"/>
          </a:p>
        </p:txBody>
      </p:sp>
      <p:sp>
        <p:nvSpPr>
          <p:cNvPr id="4" name="Slide Number Placeholder 3"/>
          <p:cNvSpPr>
            <a:spLocks noGrp="1"/>
          </p:cNvSpPr>
          <p:nvPr>
            <p:ph type="sldNum" sz="quarter" idx="5"/>
          </p:nvPr>
        </p:nvSpPr>
        <p:spPr/>
        <p:txBody>
          <a:bodyPr/>
          <a:lstStyle/>
          <a:p>
            <a:fld id="{832D2720-1E57-494E-8AED-B392CA6B64F8}" type="slidenum">
              <a:rPr lang="en-CA" smtClean="0"/>
              <a:t>9</a:t>
            </a:fld>
            <a:endParaRPr lang="en-CA"/>
          </a:p>
        </p:txBody>
      </p:sp>
    </p:spTree>
    <p:extLst>
      <p:ext uri="{BB962C8B-B14F-4D97-AF65-F5344CB8AC3E}">
        <p14:creationId xmlns:p14="http://schemas.microsoft.com/office/powerpoint/2010/main" val="3406992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5715F-EFCD-50A4-08F8-ADAA9A8356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F3536F20-3817-2F2F-AE5A-9D7D3E6018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5BBACBCC-F055-961F-56FF-AC2A9EDD5F80}"/>
              </a:ext>
            </a:extLst>
          </p:cNvPr>
          <p:cNvSpPr>
            <a:spLocks noGrp="1"/>
          </p:cNvSpPr>
          <p:nvPr>
            <p:ph type="dt" sz="half" idx="10"/>
          </p:nvPr>
        </p:nvSpPr>
        <p:spPr/>
        <p:txBody>
          <a:bodyPr/>
          <a:lstStyle/>
          <a:p>
            <a:fld id="{ABF3C652-3E0A-4AAD-A9D7-8DE1AF5E63B5}" type="datetimeFigureOut">
              <a:rPr lang="en-CA" smtClean="0"/>
              <a:t>2023-09-27</a:t>
            </a:fld>
            <a:endParaRPr lang="en-CA"/>
          </a:p>
        </p:txBody>
      </p:sp>
      <p:sp>
        <p:nvSpPr>
          <p:cNvPr id="5" name="Footer Placeholder 4">
            <a:extLst>
              <a:ext uri="{FF2B5EF4-FFF2-40B4-BE49-F238E27FC236}">
                <a16:creationId xmlns:a16="http://schemas.microsoft.com/office/drawing/2014/main" id="{84D3DD30-1096-7854-1F5F-6C679442FE0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CFCCC82-8C33-568E-9635-320F032A9554}"/>
              </a:ext>
            </a:extLst>
          </p:cNvPr>
          <p:cNvSpPr>
            <a:spLocks noGrp="1"/>
          </p:cNvSpPr>
          <p:nvPr>
            <p:ph type="sldNum" sz="quarter" idx="12"/>
          </p:nvPr>
        </p:nvSpPr>
        <p:spPr/>
        <p:txBody>
          <a:bodyPr/>
          <a:lstStyle/>
          <a:p>
            <a:fld id="{4D401DB1-49A7-4A7E-8518-336E92C132A2}" type="slidenum">
              <a:rPr lang="en-CA" smtClean="0"/>
              <a:t>‹#›</a:t>
            </a:fld>
            <a:endParaRPr lang="en-CA"/>
          </a:p>
        </p:txBody>
      </p:sp>
    </p:spTree>
    <p:extLst>
      <p:ext uri="{BB962C8B-B14F-4D97-AF65-F5344CB8AC3E}">
        <p14:creationId xmlns:p14="http://schemas.microsoft.com/office/powerpoint/2010/main" val="1501653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94639-4744-D5E4-31AE-CB59DD5F000F}"/>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A15C8D54-A19D-332F-D05D-0002AF7A97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49DA31E-7C55-EE41-EA1E-3F180D9232AE}"/>
              </a:ext>
            </a:extLst>
          </p:cNvPr>
          <p:cNvSpPr>
            <a:spLocks noGrp="1"/>
          </p:cNvSpPr>
          <p:nvPr>
            <p:ph type="dt" sz="half" idx="10"/>
          </p:nvPr>
        </p:nvSpPr>
        <p:spPr/>
        <p:txBody>
          <a:bodyPr/>
          <a:lstStyle/>
          <a:p>
            <a:fld id="{ABF3C652-3E0A-4AAD-A9D7-8DE1AF5E63B5}" type="datetimeFigureOut">
              <a:rPr lang="en-CA" smtClean="0"/>
              <a:t>2023-09-27</a:t>
            </a:fld>
            <a:endParaRPr lang="en-CA"/>
          </a:p>
        </p:txBody>
      </p:sp>
      <p:sp>
        <p:nvSpPr>
          <p:cNvPr id="5" name="Footer Placeholder 4">
            <a:extLst>
              <a:ext uri="{FF2B5EF4-FFF2-40B4-BE49-F238E27FC236}">
                <a16:creationId xmlns:a16="http://schemas.microsoft.com/office/drawing/2014/main" id="{ED7C4C55-C790-0D58-56BE-2ED45C9CBB8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14E6B75-0F14-5DB2-CEFC-D63B788EC950}"/>
              </a:ext>
            </a:extLst>
          </p:cNvPr>
          <p:cNvSpPr>
            <a:spLocks noGrp="1"/>
          </p:cNvSpPr>
          <p:nvPr>
            <p:ph type="sldNum" sz="quarter" idx="12"/>
          </p:nvPr>
        </p:nvSpPr>
        <p:spPr/>
        <p:txBody>
          <a:bodyPr/>
          <a:lstStyle/>
          <a:p>
            <a:fld id="{4D401DB1-49A7-4A7E-8518-336E92C132A2}" type="slidenum">
              <a:rPr lang="en-CA" smtClean="0"/>
              <a:t>‹#›</a:t>
            </a:fld>
            <a:endParaRPr lang="en-CA"/>
          </a:p>
        </p:txBody>
      </p:sp>
    </p:spTree>
    <p:extLst>
      <p:ext uri="{BB962C8B-B14F-4D97-AF65-F5344CB8AC3E}">
        <p14:creationId xmlns:p14="http://schemas.microsoft.com/office/powerpoint/2010/main" val="4004494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8BC7AA-B039-356B-9B0C-C440F1D85B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2867EAC-2B69-B7FF-7FD1-4643108A19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F2E06BF4-46BE-5D53-E7A5-AD3B1C4B94AC}"/>
              </a:ext>
            </a:extLst>
          </p:cNvPr>
          <p:cNvSpPr>
            <a:spLocks noGrp="1"/>
          </p:cNvSpPr>
          <p:nvPr>
            <p:ph type="dt" sz="half" idx="10"/>
          </p:nvPr>
        </p:nvSpPr>
        <p:spPr/>
        <p:txBody>
          <a:bodyPr/>
          <a:lstStyle/>
          <a:p>
            <a:fld id="{ABF3C652-3E0A-4AAD-A9D7-8DE1AF5E63B5}" type="datetimeFigureOut">
              <a:rPr lang="en-CA" smtClean="0"/>
              <a:t>2023-09-27</a:t>
            </a:fld>
            <a:endParaRPr lang="en-CA"/>
          </a:p>
        </p:txBody>
      </p:sp>
      <p:sp>
        <p:nvSpPr>
          <p:cNvPr id="5" name="Footer Placeholder 4">
            <a:extLst>
              <a:ext uri="{FF2B5EF4-FFF2-40B4-BE49-F238E27FC236}">
                <a16:creationId xmlns:a16="http://schemas.microsoft.com/office/drawing/2014/main" id="{06E5CB2C-6CF4-16B9-13F5-3783AC78FC9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4376199-1489-E760-44C7-A02FCD77E33B}"/>
              </a:ext>
            </a:extLst>
          </p:cNvPr>
          <p:cNvSpPr>
            <a:spLocks noGrp="1"/>
          </p:cNvSpPr>
          <p:nvPr>
            <p:ph type="sldNum" sz="quarter" idx="12"/>
          </p:nvPr>
        </p:nvSpPr>
        <p:spPr/>
        <p:txBody>
          <a:bodyPr/>
          <a:lstStyle/>
          <a:p>
            <a:fld id="{4D401DB1-49A7-4A7E-8518-336E92C132A2}" type="slidenum">
              <a:rPr lang="en-CA" smtClean="0"/>
              <a:t>‹#›</a:t>
            </a:fld>
            <a:endParaRPr lang="en-CA"/>
          </a:p>
        </p:txBody>
      </p:sp>
    </p:spTree>
    <p:extLst>
      <p:ext uri="{BB962C8B-B14F-4D97-AF65-F5344CB8AC3E}">
        <p14:creationId xmlns:p14="http://schemas.microsoft.com/office/powerpoint/2010/main" val="168313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CA137-30B0-7DAB-A280-A89A8C6E8E28}"/>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5F52A76-4ECC-B2FE-0763-21833D7EEBD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182CB7-4E5B-7DED-2839-3AEC556E73B7}"/>
              </a:ext>
            </a:extLst>
          </p:cNvPr>
          <p:cNvSpPr>
            <a:spLocks noGrp="1"/>
          </p:cNvSpPr>
          <p:nvPr>
            <p:ph type="dt" sz="half" idx="10"/>
          </p:nvPr>
        </p:nvSpPr>
        <p:spPr/>
        <p:txBody>
          <a:bodyPr/>
          <a:lstStyle/>
          <a:p>
            <a:fld id="{ABF3C652-3E0A-4AAD-A9D7-8DE1AF5E63B5}" type="datetimeFigureOut">
              <a:rPr lang="en-CA" smtClean="0"/>
              <a:t>2023-09-27</a:t>
            </a:fld>
            <a:endParaRPr lang="en-CA"/>
          </a:p>
        </p:txBody>
      </p:sp>
      <p:sp>
        <p:nvSpPr>
          <p:cNvPr id="5" name="Footer Placeholder 4">
            <a:extLst>
              <a:ext uri="{FF2B5EF4-FFF2-40B4-BE49-F238E27FC236}">
                <a16:creationId xmlns:a16="http://schemas.microsoft.com/office/drawing/2014/main" id="{B160961A-2D0B-CFAE-D3C9-AC8A10278B7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6DD623E-B825-4B30-FA9B-BD710228252A}"/>
              </a:ext>
            </a:extLst>
          </p:cNvPr>
          <p:cNvSpPr>
            <a:spLocks noGrp="1"/>
          </p:cNvSpPr>
          <p:nvPr>
            <p:ph type="sldNum" sz="quarter" idx="12"/>
          </p:nvPr>
        </p:nvSpPr>
        <p:spPr/>
        <p:txBody>
          <a:bodyPr/>
          <a:lstStyle/>
          <a:p>
            <a:fld id="{4D401DB1-49A7-4A7E-8518-336E92C132A2}" type="slidenum">
              <a:rPr lang="en-CA" smtClean="0"/>
              <a:t>‹#›</a:t>
            </a:fld>
            <a:endParaRPr lang="en-CA"/>
          </a:p>
        </p:txBody>
      </p:sp>
    </p:spTree>
    <p:extLst>
      <p:ext uri="{BB962C8B-B14F-4D97-AF65-F5344CB8AC3E}">
        <p14:creationId xmlns:p14="http://schemas.microsoft.com/office/powerpoint/2010/main" val="1245533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75C1A-2649-5EFC-29CF-33BA7A9213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2A789A43-9AF3-4E91-E53B-C00D29261B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056EE0-99BB-95F7-C73C-07652A36291C}"/>
              </a:ext>
            </a:extLst>
          </p:cNvPr>
          <p:cNvSpPr>
            <a:spLocks noGrp="1"/>
          </p:cNvSpPr>
          <p:nvPr>
            <p:ph type="dt" sz="half" idx="10"/>
          </p:nvPr>
        </p:nvSpPr>
        <p:spPr/>
        <p:txBody>
          <a:bodyPr/>
          <a:lstStyle/>
          <a:p>
            <a:fld id="{ABF3C652-3E0A-4AAD-A9D7-8DE1AF5E63B5}" type="datetimeFigureOut">
              <a:rPr lang="en-CA" smtClean="0"/>
              <a:t>2023-09-27</a:t>
            </a:fld>
            <a:endParaRPr lang="en-CA"/>
          </a:p>
        </p:txBody>
      </p:sp>
      <p:sp>
        <p:nvSpPr>
          <p:cNvPr id="5" name="Footer Placeholder 4">
            <a:extLst>
              <a:ext uri="{FF2B5EF4-FFF2-40B4-BE49-F238E27FC236}">
                <a16:creationId xmlns:a16="http://schemas.microsoft.com/office/drawing/2014/main" id="{34153508-7483-810A-0BDB-365226C868E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DCD4AB2-9082-DE91-39BF-523CBE125FB7}"/>
              </a:ext>
            </a:extLst>
          </p:cNvPr>
          <p:cNvSpPr>
            <a:spLocks noGrp="1"/>
          </p:cNvSpPr>
          <p:nvPr>
            <p:ph type="sldNum" sz="quarter" idx="12"/>
          </p:nvPr>
        </p:nvSpPr>
        <p:spPr/>
        <p:txBody>
          <a:bodyPr/>
          <a:lstStyle/>
          <a:p>
            <a:fld id="{4D401DB1-49A7-4A7E-8518-336E92C132A2}" type="slidenum">
              <a:rPr lang="en-CA" smtClean="0"/>
              <a:t>‹#›</a:t>
            </a:fld>
            <a:endParaRPr lang="en-CA"/>
          </a:p>
        </p:txBody>
      </p:sp>
    </p:spTree>
    <p:extLst>
      <p:ext uri="{BB962C8B-B14F-4D97-AF65-F5344CB8AC3E}">
        <p14:creationId xmlns:p14="http://schemas.microsoft.com/office/powerpoint/2010/main" val="2719549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8CDBA-5F45-AEDB-4D9B-C9FA7A3090AD}"/>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32938F2F-760A-F3B5-705C-3407AEFD63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930137A-EC97-6E03-D3DE-34C1DD28EB5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2B62D935-8680-A168-2031-95682F6ED5D7}"/>
              </a:ext>
            </a:extLst>
          </p:cNvPr>
          <p:cNvSpPr>
            <a:spLocks noGrp="1"/>
          </p:cNvSpPr>
          <p:nvPr>
            <p:ph type="dt" sz="half" idx="10"/>
          </p:nvPr>
        </p:nvSpPr>
        <p:spPr/>
        <p:txBody>
          <a:bodyPr/>
          <a:lstStyle/>
          <a:p>
            <a:fld id="{ABF3C652-3E0A-4AAD-A9D7-8DE1AF5E63B5}" type="datetimeFigureOut">
              <a:rPr lang="en-CA" smtClean="0"/>
              <a:t>2023-09-27</a:t>
            </a:fld>
            <a:endParaRPr lang="en-CA"/>
          </a:p>
        </p:txBody>
      </p:sp>
      <p:sp>
        <p:nvSpPr>
          <p:cNvPr id="6" name="Footer Placeholder 5">
            <a:extLst>
              <a:ext uri="{FF2B5EF4-FFF2-40B4-BE49-F238E27FC236}">
                <a16:creationId xmlns:a16="http://schemas.microsoft.com/office/drawing/2014/main" id="{080AC654-ED97-AC78-3A29-77C3B093417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65AF0C2-9EEE-373F-5DD9-D93210411E13}"/>
              </a:ext>
            </a:extLst>
          </p:cNvPr>
          <p:cNvSpPr>
            <a:spLocks noGrp="1"/>
          </p:cNvSpPr>
          <p:nvPr>
            <p:ph type="sldNum" sz="quarter" idx="12"/>
          </p:nvPr>
        </p:nvSpPr>
        <p:spPr/>
        <p:txBody>
          <a:bodyPr/>
          <a:lstStyle/>
          <a:p>
            <a:fld id="{4D401DB1-49A7-4A7E-8518-336E92C132A2}" type="slidenum">
              <a:rPr lang="en-CA" smtClean="0"/>
              <a:t>‹#›</a:t>
            </a:fld>
            <a:endParaRPr lang="en-CA"/>
          </a:p>
        </p:txBody>
      </p:sp>
    </p:spTree>
    <p:extLst>
      <p:ext uri="{BB962C8B-B14F-4D97-AF65-F5344CB8AC3E}">
        <p14:creationId xmlns:p14="http://schemas.microsoft.com/office/powerpoint/2010/main" val="1901768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8C6F2-E2CE-1084-7070-F4E4ABDD7942}"/>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03BF6292-D2FD-0A39-E8B9-358CECDB6F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B787764-12D3-9679-5662-C89EA104D1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A2B72614-2A1E-28EC-A741-B0AE150A42C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FEB28C-DE5C-9376-AC53-3D96677C855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48891FC3-5C90-FD29-B8EA-2BE8D6EA35BB}"/>
              </a:ext>
            </a:extLst>
          </p:cNvPr>
          <p:cNvSpPr>
            <a:spLocks noGrp="1"/>
          </p:cNvSpPr>
          <p:nvPr>
            <p:ph type="dt" sz="half" idx="10"/>
          </p:nvPr>
        </p:nvSpPr>
        <p:spPr/>
        <p:txBody>
          <a:bodyPr/>
          <a:lstStyle/>
          <a:p>
            <a:fld id="{ABF3C652-3E0A-4AAD-A9D7-8DE1AF5E63B5}" type="datetimeFigureOut">
              <a:rPr lang="en-CA" smtClean="0"/>
              <a:t>2023-09-27</a:t>
            </a:fld>
            <a:endParaRPr lang="en-CA"/>
          </a:p>
        </p:txBody>
      </p:sp>
      <p:sp>
        <p:nvSpPr>
          <p:cNvPr id="8" name="Footer Placeholder 7">
            <a:extLst>
              <a:ext uri="{FF2B5EF4-FFF2-40B4-BE49-F238E27FC236}">
                <a16:creationId xmlns:a16="http://schemas.microsoft.com/office/drawing/2014/main" id="{E66C3C2C-5BBB-4FB7-242F-6EF8938B845B}"/>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8C18FDAA-3F72-336E-3D4B-8CFEF1900950}"/>
              </a:ext>
            </a:extLst>
          </p:cNvPr>
          <p:cNvSpPr>
            <a:spLocks noGrp="1"/>
          </p:cNvSpPr>
          <p:nvPr>
            <p:ph type="sldNum" sz="quarter" idx="12"/>
          </p:nvPr>
        </p:nvSpPr>
        <p:spPr/>
        <p:txBody>
          <a:bodyPr/>
          <a:lstStyle/>
          <a:p>
            <a:fld id="{4D401DB1-49A7-4A7E-8518-336E92C132A2}" type="slidenum">
              <a:rPr lang="en-CA" smtClean="0"/>
              <a:t>‹#›</a:t>
            </a:fld>
            <a:endParaRPr lang="en-CA"/>
          </a:p>
        </p:txBody>
      </p:sp>
    </p:spTree>
    <p:extLst>
      <p:ext uri="{BB962C8B-B14F-4D97-AF65-F5344CB8AC3E}">
        <p14:creationId xmlns:p14="http://schemas.microsoft.com/office/powerpoint/2010/main" val="115091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DB230-BDDC-8D89-A6FD-A331C4B08088}"/>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A0098225-0EF3-6BC0-F231-CAB21CCBB6D3}"/>
              </a:ext>
            </a:extLst>
          </p:cNvPr>
          <p:cNvSpPr>
            <a:spLocks noGrp="1"/>
          </p:cNvSpPr>
          <p:nvPr>
            <p:ph type="dt" sz="half" idx="10"/>
          </p:nvPr>
        </p:nvSpPr>
        <p:spPr/>
        <p:txBody>
          <a:bodyPr/>
          <a:lstStyle/>
          <a:p>
            <a:fld id="{ABF3C652-3E0A-4AAD-A9D7-8DE1AF5E63B5}" type="datetimeFigureOut">
              <a:rPr lang="en-CA" smtClean="0"/>
              <a:t>2023-09-27</a:t>
            </a:fld>
            <a:endParaRPr lang="en-CA"/>
          </a:p>
        </p:txBody>
      </p:sp>
      <p:sp>
        <p:nvSpPr>
          <p:cNvPr id="4" name="Footer Placeholder 3">
            <a:extLst>
              <a:ext uri="{FF2B5EF4-FFF2-40B4-BE49-F238E27FC236}">
                <a16:creationId xmlns:a16="http://schemas.microsoft.com/office/drawing/2014/main" id="{C2B46C21-0CEA-AA9C-1862-474C76E62049}"/>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1740EC6F-B2BB-F639-C3AD-F3FF8350AB2F}"/>
              </a:ext>
            </a:extLst>
          </p:cNvPr>
          <p:cNvSpPr>
            <a:spLocks noGrp="1"/>
          </p:cNvSpPr>
          <p:nvPr>
            <p:ph type="sldNum" sz="quarter" idx="12"/>
          </p:nvPr>
        </p:nvSpPr>
        <p:spPr/>
        <p:txBody>
          <a:bodyPr/>
          <a:lstStyle/>
          <a:p>
            <a:fld id="{4D401DB1-49A7-4A7E-8518-336E92C132A2}" type="slidenum">
              <a:rPr lang="en-CA" smtClean="0"/>
              <a:t>‹#›</a:t>
            </a:fld>
            <a:endParaRPr lang="en-CA"/>
          </a:p>
        </p:txBody>
      </p:sp>
    </p:spTree>
    <p:extLst>
      <p:ext uri="{BB962C8B-B14F-4D97-AF65-F5344CB8AC3E}">
        <p14:creationId xmlns:p14="http://schemas.microsoft.com/office/powerpoint/2010/main" val="966698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2435CA4-13F7-D4E4-8EA4-F63AD977CEA4}"/>
              </a:ext>
            </a:extLst>
          </p:cNvPr>
          <p:cNvSpPr>
            <a:spLocks noGrp="1"/>
          </p:cNvSpPr>
          <p:nvPr>
            <p:ph type="dt" sz="half" idx="10"/>
          </p:nvPr>
        </p:nvSpPr>
        <p:spPr/>
        <p:txBody>
          <a:bodyPr/>
          <a:lstStyle/>
          <a:p>
            <a:fld id="{ABF3C652-3E0A-4AAD-A9D7-8DE1AF5E63B5}" type="datetimeFigureOut">
              <a:rPr lang="en-CA" smtClean="0"/>
              <a:t>2023-09-27</a:t>
            </a:fld>
            <a:endParaRPr lang="en-CA"/>
          </a:p>
        </p:txBody>
      </p:sp>
      <p:sp>
        <p:nvSpPr>
          <p:cNvPr id="3" name="Footer Placeholder 2">
            <a:extLst>
              <a:ext uri="{FF2B5EF4-FFF2-40B4-BE49-F238E27FC236}">
                <a16:creationId xmlns:a16="http://schemas.microsoft.com/office/drawing/2014/main" id="{7395CA7D-3B54-235B-F854-89D7FB60630B}"/>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41723D8F-7225-E1FC-EE71-64807FBD995F}"/>
              </a:ext>
            </a:extLst>
          </p:cNvPr>
          <p:cNvSpPr>
            <a:spLocks noGrp="1"/>
          </p:cNvSpPr>
          <p:nvPr>
            <p:ph type="sldNum" sz="quarter" idx="12"/>
          </p:nvPr>
        </p:nvSpPr>
        <p:spPr/>
        <p:txBody>
          <a:bodyPr/>
          <a:lstStyle/>
          <a:p>
            <a:fld id="{4D401DB1-49A7-4A7E-8518-336E92C132A2}" type="slidenum">
              <a:rPr lang="en-CA" smtClean="0"/>
              <a:t>‹#›</a:t>
            </a:fld>
            <a:endParaRPr lang="en-CA"/>
          </a:p>
        </p:txBody>
      </p:sp>
    </p:spTree>
    <p:extLst>
      <p:ext uri="{BB962C8B-B14F-4D97-AF65-F5344CB8AC3E}">
        <p14:creationId xmlns:p14="http://schemas.microsoft.com/office/powerpoint/2010/main" val="2884690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E6EAD-07A8-6918-FD96-3B096B8190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55AE2D18-FE20-4A20-6D60-96B278CF2A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A1CB99E8-EAEB-4F80-F8A7-DE6400D1E6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8EF7D2-FF7C-92ED-FE91-A4DD7A49202D}"/>
              </a:ext>
            </a:extLst>
          </p:cNvPr>
          <p:cNvSpPr>
            <a:spLocks noGrp="1"/>
          </p:cNvSpPr>
          <p:nvPr>
            <p:ph type="dt" sz="half" idx="10"/>
          </p:nvPr>
        </p:nvSpPr>
        <p:spPr/>
        <p:txBody>
          <a:bodyPr/>
          <a:lstStyle/>
          <a:p>
            <a:fld id="{ABF3C652-3E0A-4AAD-A9D7-8DE1AF5E63B5}" type="datetimeFigureOut">
              <a:rPr lang="en-CA" smtClean="0"/>
              <a:t>2023-09-27</a:t>
            </a:fld>
            <a:endParaRPr lang="en-CA"/>
          </a:p>
        </p:txBody>
      </p:sp>
      <p:sp>
        <p:nvSpPr>
          <p:cNvPr id="6" name="Footer Placeholder 5">
            <a:extLst>
              <a:ext uri="{FF2B5EF4-FFF2-40B4-BE49-F238E27FC236}">
                <a16:creationId xmlns:a16="http://schemas.microsoft.com/office/drawing/2014/main" id="{AB0AD312-AB14-F27F-DEC1-CBB9D91EA7D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6CBAA5B-BC68-C570-8681-A8D663C29F66}"/>
              </a:ext>
            </a:extLst>
          </p:cNvPr>
          <p:cNvSpPr>
            <a:spLocks noGrp="1"/>
          </p:cNvSpPr>
          <p:nvPr>
            <p:ph type="sldNum" sz="quarter" idx="12"/>
          </p:nvPr>
        </p:nvSpPr>
        <p:spPr/>
        <p:txBody>
          <a:bodyPr/>
          <a:lstStyle/>
          <a:p>
            <a:fld id="{4D401DB1-49A7-4A7E-8518-336E92C132A2}" type="slidenum">
              <a:rPr lang="en-CA" smtClean="0"/>
              <a:t>‹#›</a:t>
            </a:fld>
            <a:endParaRPr lang="en-CA"/>
          </a:p>
        </p:txBody>
      </p:sp>
    </p:spTree>
    <p:extLst>
      <p:ext uri="{BB962C8B-B14F-4D97-AF65-F5344CB8AC3E}">
        <p14:creationId xmlns:p14="http://schemas.microsoft.com/office/powerpoint/2010/main" val="4238443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065B9-5394-4550-4357-722391CBF6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60074539-2852-652A-2C71-10D1903FC09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6460E5CE-805A-F1E6-E4BD-7AB69BA347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3FBCBE-4769-FE0F-0B89-70DBBEF929B4}"/>
              </a:ext>
            </a:extLst>
          </p:cNvPr>
          <p:cNvSpPr>
            <a:spLocks noGrp="1"/>
          </p:cNvSpPr>
          <p:nvPr>
            <p:ph type="dt" sz="half" idx="10"/>
          </p:nvPr>
        </p:nvSpPr>
        <p:spPr/>
        <p:txBody>
          <a:bodyPr/>
          <a:lstStyle/>
          <a:p>
            <a:fld id="{ABF3C652-3E0A-4AAD-A9D7-8DE1AF5E63B5}" type="datetimeFigureOut">
              <a:rPr lang="en-CA" smtClean="0"/>
              <a:t>2023-09-27</a:t>
            </a:fld>
            <a:endParaRPr lang="en-CA"/>
          </a:p>
        </p:txBody>
      </p:sp>
      <p:sp>
        <p:nvSpPr>
          <p:cNvPr id="6" name="Footer Placeholder 5">
            <a:extLst>
              <a:ext uri="{FF2B5EF4-FFF2-40B4-BE49-F238E27FC236}">
                <a16:creationId xmlns:a16="http://schemas.microsoft.com/office/drawing/2014/main" id="{78B5D5E7-35A1-5FC4-7F31-355EAF38051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D2CDE24F-42C7-6836-8130-99A60A76A284}"/>
              </a:ext>
            </a:extLst>
          </p:cNvPr>
          <p:cNvSpPr>
            <a:spLocks noGrp="1"/>
          </p:cNvSpPr>
          <p:nvPr>
            <p:ph type="sldNum" sz="quarter" idx="12"/>
          </p:nvPr>
        </p:nvSpPr>
        <p:spPr/>
        <p:txBody>
          <a:bodyPr/>
          <a:lstStyle/>
          <a:p>
            <a:fld id="{4D401DB1-49A7-4A7E-8518-336E92C132A2}" type="slidenum">
              <a:rPr lang="en-CA" smtClean="0"/>
              <a:t>‹#›</a:t>
            </a:fld>
            <a:endParaRPr lang="en-CA"/>
          </a:p>
        </p:txBody>
      </p:sp>
    </p:spTree>
    <p:extLst>
      <p:ext uri="{BB962C8B-B14F-4D97-AF65-F5344CB8AC3E}">
        <p14:creationId xmlns:p14="http://schemas.microsoft.com/office/powerpoint/2010/main" val="991862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0D2882-7777-2831-FE8E-CE8EE8ECAB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08DF9AA9-1F1D-8162-1042-A1171CE260C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1F85A113-7867-E881-DF76-23CDBA1D3F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3C652-3E0A-4AAD-A9D7-8DE1AF5E63B5}" type="datetimeFigureOut">
              <a:rPr lang="en-CA" smtClean="0"/>
              <a:t>2023-09-27</a:t>
            </a:fld>
            <a:endParaRPr lang="en-CA"/>
          </a:p>
        </p:txBody>
      </p:sp>
      <p:sp>
        <p:nvSpPr>
          <p:cNvPr id="5" name="Footer Placeholder 4">
            <a:extLst>
              <a:ext uri="{FF2B5EF4-FFF2-40B4-BE49-F238E27FC236}">
                <a16:creationId xmlns:a16="http://schemas.microsoft.com/office/drawing/2014/main" id="{EB254910-69CA-3A23-97CC-E43C81EACE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1D0ECFB5-A26D-E684-EDF2-3AAF465BFF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401DB1-49A7-4A7E-8518-336E92C132A2}" type="slidenum">
              <a:rPr lang="en-CA" smtClean="0"/>
              <a:t>‹#›</a:t>
            </a:fld>
            <a:endParaRPr lang="en-CA"/>
          </a:p>
        </p:txBody>
      </p:sp>
    </p:spTree>
    <p:extLst>
      <p:ext uri="{BB962C8B-B14F-4D97-AF65-F5344CB8AC3E}">
        <p14:creationId xmlns:p14="http://schemas.microsoft.com/office/powerpoint/2010/main" val="118812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7.svg"/><Relationship Id="rId5" Type="http://schemas.openxmlformats.org/officeDocument/2006/relationships/image" Target="../media/image16.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82F1276-1282-3C2A-566B-750CBF617C52}"/>
              </a:ext>
            </a:extLst>
          </p:cNvPr>
          <p:cNvSpPr/>
          <p:nvPr/>
        </p:nvSpPr>
        <p:spPr>
          <a:xfrm>
            <a:off x="0" y="0"/>
            <a:ext cx="12192000" cy="6858000"/>
          </a:xfrm>
          <a:prstGeom prst="rect">
            <a:avLst/>
          </a:prstGeom>
          <a:solidFill>
            <a:srgbClr val="CCEF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13" name="Picture 12" descr="A black background with a black square&#10;&#10;Description automatically generated with medium confidence">
            <a:extLst>
              <a:ext uri="{FF2B5EF4-FFF2-40B4-BE49-F238E27FC236}">
                <a16:creationId xmlns:a16="http://schemas.microsoft.com/office/drawing/2014/main" id="{A4B13B6C-8FB2-9D32-D987-3A54F25FF3D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0813" y="2237355"/>
            <a:ext cx="12433626" cy="6220543"/>
          </a:xfrm>
          <a:prstGeom prst="rect">
            <a:avLst/>
          </a:prstGeom>
        </p:spPr>
      </p:pic>
      <p:pic>
        <p:nvPicPr>
          <p:cNvPr id="5" name="Picture 4">
            <a:extLst>
              <a:ext uri="{FF2B5EF4-FFF2-40B4-BE49-F238E27FC236}">
                <a16:creationId xmlns:a16="http://schemas.microsoft.com/office/drawing/2014/main" id="{76ADB9C5-020B-22BB-379E-79C02D35729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8571102" y="5695911"/>
            <a:ext cx="3620898" cy="1162089"/>
          </a:xfrm>
          <a:prstGeom prst="rect">
            <a:avLst/>
          </a:prstGeom>
        </p:spPr>
      </p:pic>
      <p:sp>
        <p:nvSpPr>
          <p:cNvPr id="9" name="TextBox 8">
            <a:extLst>
              <a:ext uri="{FF2B5EF4-FFF2-40B4-BE49-F238E27FC236}">
                <a16:creationId xmlns:a16="http://schemas.microsoft.com/office/drawing/2014/main" id="{C42DFB08-F8C8-FCAC-AEE5-C1D5D56D960C}"/>
              </a:ext>
            </a:extLst>
          </p:cNvPr>
          <p:cNvSpPr txBox="1"/>
          <p:nvPr/>
        </p:nvSpPr>
        <p:spPr>
          <a:xfrm>
            <a:off x="272503" y="245458"/>
            <a:ext cx="8338602" cy="1569660"/>
          </a:xfrm>
          <a:prstGeom prst="rect">
            <a:avLst/>
          </a:prstGeom>
          <a:noFill/>
        </p:spPr>
        <p:txBody>
          <a:bodyPr wrap="square" rtlCol="0">
            <a:spAutoFit/>
          </a:bodyPr>
          <a:lstStyle/>
          <a:p>
            <a:r>
              <a:rPr lang="en-US" sz="4800" b="0" i="0" dirty="0">
                <a:solidFill>
                  <a:srgbClr val="000000"/>
                </a:solidFill>
                <a:effectLst/>
                <a:latin typeface="Frutiger LT Black" panose="02000503000000000000" pitchFamily="2" charset="0"/>
              </a:rPr>
              <a:t>10 ways to reduce your </a:t>
            </a:r>
            <a:r>
              <a:rPr lang="en-US" sz="4800" b="0" i="0" dirty="0">
                <a:solidFill>
                  <a:srgbClr val="00468B"/>
                </a:solidFill>
                <a:effectLst/>
                <a:latin typeface="Frutiger LT Black" panose="02000503000000000000" pitchFamily="2" charset="0"/>
              </a:rPr>
              <a:t>risk of dementia</a:t>
            </a:r>
            <a:r>
              <a:rPr lang="en-US" sz="4800" b="0" i="0" dirty="0">
                <a:solidFill>
                  <a:srgbClr val="000000"/>
                </a:solidFill>
                <a:effectLst/>
                <a:latin typeface="Frutiger LT Black" panose="02000503000000000000" pitchFamily="2" charset="0"/>
              </a:rPr>
              <a:t> </a:t>
            </a:r>
            <a:endParaRPr lang="en-CA" sz="4800" dirty="0">
              <a:latin typeface="Frutiger LT Black" panose="02000503000000000000" pitchFamily="2" charset="0"/>
            </a:endParaRPr>
          </a:p>
        </p:txBody>
      </p:sp>
    </p:spTree>
    <p:extLst>
      <p:ext uri="{BB962C8B-B14F-4D97-AF65-F5344CB8AC3E}">
        <p14:creationId xmlns:p14="http://schemas.microsoft.com/office/powerpoint/2010/main" val="89049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heart on a black background&#10;&#10;Description automatically generated">
            <a:extLst>
              <a:ext uri="{FF2B5EF4-FFF2-40B4-BE49-F238E27FC236}">
                <a16:creationId xmlns:a16="http://schemas.microsoft.com/office/drawing/2014/main" id="{166BE0B2-C1B6-EA22-AD8E-53DFF407F1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68141" y="2022074"/>
            <a:ext cx="2813851" cy="2813851"/>
          </a:xfrm>
          <a:prstGeom prst="rect">
            <a:avLst/>
          </a:prstGeom>
        </p:spPr>
      </p:pic>
      <p:sp>
        <p:nvSpPr>
          <p:cNvPr id="4" name="Google Shape;69;p13">
            <a:extLst>
              <a:ext uri="{FF2B5EF4-FFF2-40B4-BE49-F238E27FC236}">
                <a16:creationId xmlns:a16="http://schemas.microsoft.com/office/drawing/2014/main" id="{224ED734-ED18-CE2C-B4DE-FA28CD8C734D}"/>
              </a:ext>
            </a:extLst>
          </p:cNvPr>
          <p:cNvSpPr/>
          <p:nvPr/>
        </p:nvSpPr>
        <p:spPr>
          <a:xfrm rot="5400000">
            <a:off x="11207400" y="-798900"/>
            <a:ext cx="185700" cy="17835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89;p13">
            <a:extLst>
              <a:ext uri="{FF2B5EF4-FFF2-40B4-BE49-F238E27FC236}">
                <a16:creationId xmlns:a16="http://schemas.microsoft.com/office/drawing/2014/main" id="{A4F193C8-3B0E-E622-0C9F-67E9A4DBA891}"/>
              </a:ext>
            </a:extLst>
          </p:cNvPr>
          <p:cNvSpPr/>
          <p:nvPr/>
        </p:nvSpPr>
        <p:spPr>
          <a:xfrm rot="5400000">
            <a:off x="7518912" y="2189550"/>
            <a:ext cx="185700" cy="91512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a:extLst>
              <a:ext uri="{FF2B5EF4-FFF2-40B4-BE49-F238E27FC236}">
                <a16:creationId xmlns:a16="http://schemas.microsoft.com/office/drawing/2014/main" id="{4C45348A-719C-A0DD-88D3-C3F361D736AD}"/>
              </a:ext>
            </a:extLst>
          </p:cNvPr>
          <p:cNvSpPr txBox="1"/>
          <p:nvPr/>
        </p:nvSpPr>
        <p:spPr>
          <a:xfrm>
            <a:off x="241324" y="587579"/>
            <a:ext cx="8966875" cy="646331"/>
          </a:xfrm>
          <a:prstGeom prst="rect">
            <a:avLst/>
          </a:prstGeom>
          <a:noFill/>
        </p:spPr>
        <p:txBody>
          <a:bodyPr wrap="square">
            <a:spAutoFit/>
          </a:bodyPr>
          <a:lstStyle/>
          <a:p>
            <a:r>
              <a:rPr lang="en-CA" sz="3600" b="0" i="0" dirty="0">
                <a:solidFill>
                  <a:srgbClr val="000000"/>
                </a:solidFill>
                <a:effectLst/>
                <a:latin typeface="Frutiger LT Black" panose="02000503000000000000" pitchFamily="2" charset="0"/>
              </a:rPr>
              <a:t>Manage your medical conditions</a:t>
            </a:r>
            <a:endParaRPr lang="en-CA" sz="3600" dirty="0">
              <a:latin typeface="Frutiger LT Black" panose="02000503000000000000" pitchFamily="2" charset="0"/>
            </a:endParaRPr>
          </a:p>
        </p:txBody>
      </p:sp>
      <p:sp>
        <p:nvSpPr>
          <p:cNvPr id="7" name="TextBox 6">
            <a:extLst>
              <a:ext uri="{FF2B5EF4-FFF2-40B4-BE49-F238E27FC236}">
                <a16:creationId xmlns:a16="http://schemas.microsoft.com/office/drawing/2014/main" id="{15BDCFE5-956C-8F5F-23F9-1BAB9D83C2DE}"/>
              </a:ext>
            </a:extLst>
          </p:cNvPr>
          <p:cNvSpPr txBox="1"/>
          <p:nvPr/>
        </p:nvSpPr>
        <p:spPr>
          <a:xfrm>
            <a:off x="323770" y="2022074"/>
            <a:ext cx="8646954" cy="3359061"/>
          </a:xfrm>
          <a:prstGeom prst="rect">
            <a:avLst/>
          </a:prstGeom>
          <a:noFill/>
        </p:spPr>
        <p:txBody>
          <a:bodyPr wrap="square">
            <a:spAutoFit/>
          </a:bodyPr>
          <a:lstStyle/>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rPr>
              <a:t>Diabetes in later life can increase relative risk of dementia by an average of 50%</a:t>
            </a:r>
            <a:endParaRPr lang="en-US" sz="2400" dirty="0">
              <a:latin typeface="Frutiger LT Light" panose="02000503000000000000" pitchFamily="2" charset="0"/>
            </a:endParaRPr>
          </a:p>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rPr>
              <a:t>Obesity in midlife can increase relative risk of dementia by an average of 60%</a:t>
            </a:r>
            <a:endParaRPr lang="en-US" sz="2400" dirty="0">
              <a:latin typeface="Frutiger LT Light" panose="02000503000000000000" pitchFamily="2" charset="0"/>
            </a:endParaRPr>
          </a:p>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rPr>
              <a:t>Work with your health-care provider to manage these and other medical conditions or chronic conditions</a:t>
            </a:r>
            <a:endParaRPr lang="en-CA" sz="2400" dirty="0">
              <a:latin typeface="Frutiger LT Light" panose="02000503000000000000" pitchFamily="2" charset="0"/>
            </a:endParaRPr>
          </a:p>
        </p:txBody>
      </p:sp>
    </p:spTree>
    <p:extLst>
      <p:ext uri="{BB962C8B-B14F-4D97-AF65-F5344CB8AC3E}">
        <p14:creationId xmlns:p14="http://schemas.microsoft.com/office/powerpoint/2010/main" val="1082135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afterEffect">
                                  <p:stCondLst>
                                    <p:cond delay="0"/>
                                  </p:stCondLst>
                                  <p:iterate type="lt">
                                    <p:tmPct val="4000"/>
                                  </p:iterate>
                                  <p:childTnLst>
                                    <p:set>
                                      <p:cBhvr override="childStyle">
                                        <p:cTn id="6" dur="500" fill="hold"/>
                                        <p:tgtEl>
                                          <p:spTgt spid="2"/>
                                        </p:tgtEl>
                                        <p:attrNameLst>
                                          <p:attrName>style.color</p:attrName>
                                        </p:attrNameLst>
                                      </p:cBhvr>
                                      <p:to>
                                        <p:clrVal>
                                          <a:srgbClr val="00308C"/>
                                        </p:clrVal>
                                      </p:to>
                                    </p:set>
                                    <p:set>
                                      <p:cBhvr>
                                        <p:cTn id="7" dur="500" fill="hold"/>
                                        <p:tgtEl>
                                          <p:spTgt spid="2"/>
                                        </p:tgtEl>
                                        <p:attrNameLst>
                                          <p:attrName>fillcolor</p:attrName>
                                        </p:attrNameLst>
                                      </p:cBhvr>
                                      <p:to>
                                        <p:clrVal>
                                          <a:srgbClr val="00308C"/>
                                        </p:clrVal>
                                      </p:to>
                                    </p:set>
                                    <p:set>
                                      <p:cBhvr>
                                        <p:cTn id="8"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ack background with a black square&#10;&#10;Description automatically generated with medium confidence">
            <a:extLst>
              <a:ext uri="{FF2B5EF4-FFF2-40B4-BE49-F238E27FC236}">
                <a16:creationId xmlns:a16="http://schemas.microsoft.com/office/drawing/2014/main" id="{9BDF4C7E-F963-189A-E807-C575D662F1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55400" y="2277458"/>
            <a:ext cx="2767421" cy="2767421"/>
          </a:xfrm>
          <a:prstGeom prst="rect">
            <a:avLst/>
          </a:prstGeom>
        </p:spPr>
      </p:pic>
      <p:sp>
        <p:nvSpPr>
          <p:cNvPr id="7" name="Google Shape;21;p3">
            <a:extLst>
              <a:ext uri="{FF2B5EF4-FFF2-40B4-BE49-F238E27FC236}">
                <a16:creationId xmlns:a16="http://schemas.microsoft.com/office/drawing/2014/main" id="{F4BC5DBE-EC3E-F8AB-905F-0CD98BA70AE5}"/>
              </a:ext>
            </a:extLst>
          </p:cNvPr>
          <p:cNvSpPr/>
          <p:nvPr/>
        </p:nvSpPr>
        <p:spPr>
          <a:xfrm rot="10800000">
            <a:off x="0" y="0"/>
            <a:ext cx="176100" cy="19065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22;p3">
            <a:extLst>
              <a:ext uri="{FF2B5EF4-FFF2-40B4-BE49-F238E27FC236}">
                <a16:creationId xmlns:a16="http://schemas.microsoft.com/office/drawing/2014/main" id="{84079C48-7688-8F15-C1C6-F93CD9DFC259}"/>
              </a:ext>
            </a:extLst>
          </p:cNvPr>
          <p:cNvSpPr/>
          <p:nvPr/>
        </p:nvSpPr>
        <p:spPr>
          <a:xfrm rot="5400000">
            <a:off x="4489650" y="2192250"/>
            <a:ext cx="176100" cy="91554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TextBox 2">
            <a:extLst>
              <a:ext uri="{FF2B5EF4-FFF2-40B4-BE49-F238E27FC236}">
                <a16:creationId xmlns:a16="http://schemas.microsoft.com/office/drawing/2014/main" id="{E0145BE9-00D2-773A-79C7-C3F161304B6C}"/>
              </a:ext>
            </a:extLst>
          </p:cNvPr>
          <p:cNvSpPr txBox="1"/>
          <p:nvPr/>
        </p:nvSpPr>
        <p:spPr>
          <a:xfrm>
            <a:off x="487910" y="924912"/>
            <a:ext cx="7876861" cy="707886"/>
          </a:xfrm>
          <a:prstGeom prst="rect">
            <a:avLst/>
          </a:prstGeom>
          <a:noFill/>
        </p:spPr>
        <p:txBody>
          <a:bodyPr wrap="square">
            <a:spAutoFit/>
          </a:bodyPr>
          <a:lstStyle/>
          <a:p>
            <a:r>
              <a:rPr lang="en-US" sz="4000" b="0" i="0" dirty="0">
                <a:solidFill>
                  <a:srgbClr val="000000"/>
                </a:solidFill>
                <a:effectLst/>
                <a:latin typeface="Frutiger LT Black" panose="02000503000000000000" pitchFamily="2" charset="0"/>
              </a:rPr>
              <a:t>Be physically active each day </a:t>
            </a:r>
            <a:endParaRPr lang="en-CA" sz="4000" dirty="0">
              <a:latin typeface="Frutiger LT Black" panose="02000503000000000000" pitchFamily="2" charset="0"/>
            </a:endParaRPr>
          </a:p>
        </p:txBody>
      </p:sp>
      <p:sp>
        <p:nvSpPr>
          <p:cNvPr id="4" name="TextBox 3">
            <a:extLst>
              <a:ext uri="{FF2B5EF4-FFF2-40B4-BE49-F238E27FC236}">
                <a16:creationId xmlns:a16="http://schemas.microsoft.com/office/drawing/2014/main" id="{0CA162EE-49BD-77F0-BC0C-63001737C11B}"/>
              </a:ext>
            </a:extLst>
          </p:cNvPr>
          <p:cNvSpPr txBox="1"/>
          <p:nvPr/>
        </p:nvSpPr>
        <p:spPr>
          <a:xfrm>
            <a:off x="301931" y="2537258"/>
            <a:ext cx="8787825" cy="3359061"/>
          </a:xfrm>
          <a:prstGeom prst="rect">
            <a:avLst/>
          </a:prstGeom>
          <a:noFill/>
        </p:spPr>
        <p:txBody>
          <a:bodyPr wrap="square">
            <a:spAutoFit/>
          </a:bodyPr>
          <a:lstStyle/>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rPr>
              <a:t>Physical inactivity in later life increases relative risk of dementia by an average of 40%</a:t>
            </a:r>
            <a:endParaRPr lang="en-US" sz="2400" dirty="0">
              <a:latin typeface="Frutiger LT Light" panose="02000503000000000000" pitchFamily="2" charset="0"/>
            </a:endParaRPr>
          </a:p>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rPr>
              <a:t>Get moving however works for you. Walk, roll, jog, dance, swim, bike, garden or do chores or yard work. </a:t>
            </a:r>
            <a:endParaRPr lang="en-US" sz="2400" dirty="0">
              <a:latin typeface="Frutiger LT Light" panose="02000503000000000000" pitchFamily="2" charset="0"/>
            </a:endParaRPr>
          </a:p>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rPr>
              <a:t>Any physical activity is better than none at all. If you need to start small, start small and grow from there.</a:t>
            </a:r>
            <a:endParaRPr lang="en-CA" sz="2400" dirty="0">
              <a:latin typeface="Frutiger LT Light" panose="02000503000000000000" pitchFamily="2" charset="0"/>
            </a:endParaRPr>
          </a:p>
        </p:txBody>
      </p:sp>
    </p:spTree>
    <p:extLst>
      <p:ext uri="{BB962C8B-B14F-4D97-AF65-F5344CB8AC3E}">
        <p14:creationId xmlns:p14="http://schemas.microsoft.com/office/powerpoint/2010/main" val="962764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nodeType="afterEffect">
                                  <p:stCondLst>
                                    <p:cond delay="0"/>
                                  </p:stCondLst>
                                  <p:iterate type="lt">
                                    <p:tmPct val="4000"/>
                                  </p:iterate>
                                  <p:childTnLst>
                                    <p:set>
                                      <p:cBhvr override="childStyle">
                                        <p:cTn id="6" dur="500" fill="hold"/>
                                        <p:tgtEl>
                                          <p:spTgt spid="3"/>
                                        </p:tgtEl>
                                        <p:attrNameLst>
                                          <p:attrName>style.color</p:attrName>
                                        </p:attrNameLst>
                                      </p:cBhvr>
                                      <p:to>
                                        <p:clrVal>
                                          <a:srgbClr val="00308C"/>
                                        </p:clrVal>
                                      </p:to>
                                    </p:set>
                                    <p:set>
                                      <p:cBhvr>
                                        <p:cTn id="7" dur="500" fill="hold"/>
                                        <p:tgtEl>
                                          <p:spTgt spid="3"/>
                                        </p:tgtEl>
                                        <p:attrNameLst>
                                          <p:attrName>fillcolor</p:attrName>
                                        </p:attrNameLst>
                                      </p:cBhvr>
                                      <p:to>
                                        <p:clrVal>
                                          <a:srgbClr val="00308C"/>
                                        </p:clrVal>
                                      </p:to>
                                    </p:set>
                                    <p:set>
                                      <p:cBhvr>
                                        <p:cTn id="8" dur="500" fill="hold"/>
                                        <p:tgtEl>
                                          <p:spTgt spid="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background with a black square&#10;&#10;Description automatically generated with medium confidence">
            <a:extLst>
              <a:ext uri="{FF2B5EF4-FFF2-40B4-BE49-F238E27FC236}">
                <a16:creationId xmlns:a16="http://schemas.microsoft.com/office/drawing/2014/main" id="{D9B09A3E-5550-8E93-D761-0F7E951319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68900" y="-1176499"/>
            <a:ext cx="6450674" cy="8542928"/>
          </a:xfrm>
          <a:prstGeom prst="rect">
            <a:avLst/>
          </a:prstGeom>
        </p:spPr>
      </p:pic>
      <p:sp>
        <p:nvSpPr>
          <p:cNvPr id="4" name="Google Shape;167;p22">
            <a:extLst>
              <a:ext uri="{FF2B5EF4-FFF2-40B4-BE49-F238E27FC236}">
                <a16:creationId xmlns:a16="http://schemas.microsoft.com/office/drawing/2014/main" id="{9EA23669-1F8D-BF52-F8C3-4A0E802A69F3}"/>
              </a:ext>
            </a:extLst>
          </p:cNvPr>
          <p:cNvSpPr/>
          <p:nvPr/>
        </p:nvSpPr>
        <p:spPr>
          <a:xfrm>
            <a:off x="12015899" y="0"/>
            <a:ext cx="176100" cy="26715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68;p22">
            <a:extLst>
              <a:ext uri="{FF2B5EF4-FFF2-40B4-BE49-F238E27FC236}">
                <a16:creationId xmlns:a16="http://schemas.microsoft.com/office/drawing/2014/main" id="{7C4C161C-E63D-3CD4-3D15-CA934BE669C8}"/>
              </a:ext>
            </a:extLst>
          </p:cNvPr>
          <p:cNvSpPr/>
          <p:nvPr/>
        </p:nvSpPr>
        <p:spPr>
          <a:xfrm rot="5400000">
            <a:off x="1840800" y="4836870"/>
            <a:ext cx="176100" cy="38577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a:extLst>
              <a:ext uri="{FF2B5EF4-FFF2-40B4-BE49-F238E27FC236}">
                <a16:creationId xmlns:a16="http://schemas.microsoft.com/office/drawing/2014/main" id="{B22D666F-6106-3EDE-BA0B-74A93992918B}"/>
              </a:ext>
            </a:extLst>
          </p:cNvPr>
          <p:cNvSpPr txBox="1"/>
          <p:nvPr/>
        </p:nvSpPr>
        <p:spPr>
          <a:xfrm>
            <a:off x="557471" y="632388"/>
            <a:ext cx="6094990" cy="769441"/>
          </a:xfrm>
          <a:prstGeom prst="rect">
            <a:avLst/>
          </a:prstGeom>
          <a:noFill/>
        </p:spPr>
        <p:txBody>
          <a:bodyPr wrap="square">
            <a:spAutoFit/>
          </a:bodyPr>
          <a:lstStyle/>
          <a:p>
            <a:r>
              <a:rPr lang="en-CA" sz="4400" b="0" i="0" dirty="0">
                <a:solidFill>
                  <a:srgbClr val="000000"/>
                </a:solidFill>
                <a:effectLst/>
                <a:latin typeface="Frutiger LT Black" panose="02000503000000000000" pitchFamily="2" charset="0"/>
              </a:rPr>
              <a:t>Drink less alcohol </a:t>
            </a:r>
            <a:endParaRPr lang="en-CA" sz="4400" dirty="0">
              <a:latin typeface="Frutiger LT Black" panose="02000503000000000000" pitchFamily="2" charset="0"/>
            </a:endParaRPr>
          </a:p>
        </p:txBody>
      </p:sp>
      <p:sp>
        <p:nvSpPr>
          <p:cNvPr id="7" name="TextBox 6">
            <a:extLst>
              <a:ext uri="{FF2B5EF4-FFF2-40B4-BE49-F238E27FC236}">
                <a16:creationId xmlns:a16="http://schemas.microsoft.com/office/drawing/2014/main" id="{5C1698BF-1B71-6445-1409-9087A3066ADC}"/>
              </a:ext>
            </a:extLst>
          </p:cNvPr>
          <p:cNvSpPr txBox="1"/>
          <p:nvPr/>
        </p:nvSpPr>
        <p:spPr>
          <a:xfrm>
            <a:off x="557471" y="2281197"/>
            <a:ext cx="8428618" cy="2814617"/>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In midlife, drinking more than 12 standard drinks a week in midlife increases relative dementia risk by an average of 20%.</a:t>
            </a:r>
          </a:p>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Try out the growing number of mocktail and alcohol-free drink options </a:t>
            </a:r>
          </a:p>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Team up with thousands of other people in Canada and do a Dry January and/or Dry February (dryfeb.ca) </a:t>
            </a:r>
          </a:p>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If you need help with limiting alcohol, speak with your health-care provider</a:t>
            </a:r>
            <a:endParaRPr lang="en-CA" sz="2000" dirty="0">
              <a:latin typeface="Frutiger LT Light" panose="02000503000000000000" pitchFamily="2" charset="0"/>
            </a:endParaRPr>
          </a:p>
        </p:txBody>
      </p:sp>
    </p:spTree>
    <p:extLst>
      <p:ext uri="{BB962C8B-B14F-4D97-AF65-F5344CB8AC3E}">
        <p14:creationId xmlns:p14="http://schemas.microsoft.com/office/powerpoint/2010/main" val="1706143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afterEffect">
                                  <p:stCondLst>
                                    <p:cond delay="0"/>
                                  </p:stCondLst>
                                  <p:iterate type="lt">
                                    <p:tmPct val="4000"/>
                                  </p:iterate>
                                  <p:childTnLst>
                                    <p:set>
                                      <p:cBhvr override="childStyle">
                                        <p:cTn id="6" dur="500" fill="hold"/>
                                        <p:tgtEl>
                                          <p:spTgt spid="2"/>
                                        </p:tgtEl>
                                        <p:attrNameLst>
                                          <p:attrName>style.color</p:attrName>
                                        </p:attrNameLst>
                                      </p:cBhvr>
                                      <p:to>
                                        <p:clrVal>
                                          <a:srgbClr val="00308C"/>
                                        </p:clrVal>
                                      </p:to>
                                    </p:set>
                                    <p:set>
                                      <p:cBhvr>
                                        <p:cTn id="7" dur="500" fill="hold"/>
                                        <p:tgtEl>
                                          <p:spTgt spid="2"/>
                                        </p:tgtEl>
                                        <p:attrNameLst>
                                          <p:attrName>fillcolor</p:attrName>
                                        </p:attrNameLst>
                                      </p:cBhvr>
                                      <p:to>
                                        <p:clrVal>
                                          <a:srgbClr val="00308C"/>
                                        </p:clrVal>
                                      </p:to>
                                    </p:set>
                                    <p:set>
                                      <p:cBhvr>
                                        <p:cTn id="8"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lock on a black background&#10;&#10;Description automatically generated">
            <a:extLst>
              <a:ext uri="{FF2B5EF4-FFF2-40B4-BE49-F238E27FC236}">
                <a16:creationId xmlns:a16="http://schemas.microsoft.com/office/drawing/2014/main" id="{172619D6-DD85-5698-D8E8-CB9E744074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99330" y="2464846"/>
            <a:ext cx="2610231" cy="2610231"/>
          </a:xfrm>
          <a:prstGeom prst="rect">
            <a:avLst/>
          </a:prstGeom>
        </p:spPr>
      </p:pic>
      <p:sp>
        <p:nvSpPr>
          <p:cNvPr id="4" name="Google Shape;189;p25">
            <a:extLst>
              <a:ext uri="{FF2B5EF4-FFF2-40B4-BE49-F238E27FC236}">
                <a16:creationId xmlns:a16="http://schemas.microsoft.com/office/drawing/2014/main" id="{911772C0-96F2-5F22-0DF9-07F4DE0140B6}"/>
              </a:ext>
            </a:extLst>
          </p:cNvPr>
          <p:cNvSpPr/>
          <p:nvPr/>
        </p:nvSpPr>
        <p:spPr>
          <a:xfrm>
            <a:off x="0" y="-3300"/>
            <a:ext cx="176100" cy="13020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90;p25">
            <a:extLst>
              <a:ext uri="{FF2B5EF4-FFF2-40B4-BE49-F238E27FC236}">
                <a16:creationId xmlns:a16="http://schemas.microsoft.com/office/drawing/2014/main" id="{F91EAFE4-A403-FC54-F6A1-A33419234289}"/>
              </a:ext>
            </a:extLst>
          </p:cNvPr>
          <p:cNvSpPr/>
          <p:nvPr/>
        </p:nvSpPr>
        <p:spPr>
          <a:xfrm rot="-5400000">
            <a:off x="11086800" y="5752800"/>
            <a:ext cx="176100" cy="20343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a:extLst>
              <a:ext uri="{FF2B5EF4-FFF2-40B4-BE49-F238E27FC236}">
                <a16:creationId xmlns:a16="http://schemas.microsoft.com/office/drawing/2014/main" id="{BC819B49-9E09-735D-1DEA-0A6B595F7C2D}"/>
              </a:ext>
            </a:extLst>
          </p:cNvPr>
          <p:cNvSpPr txBox="1"/>
          <p:nvPr/>
        </p:nvSpPr>
        <p:spPr>
          <a:xfrm>
            <a:off x="505568" y="913979"/>
            <a:ext cx="7568023" cy="769441"/>
          </a:xfrm>
          <a:prstGeom prst="rect">
            <a:avLst/>
          </a:prstGeom>
          <a:noFill/>
        </p:spPr>
        <p:txBody>
          <a:bodyPr wrap="square">
            <a:spAutoFit/>
          </a:bodyPr>
          <a:lstStyle/>
          <a:p>
            <a:r>
              <a:rPr lang="en-US" sz="4400" b="0" i="0" dirty="0">
                <a:solidFill>
                  <a:srgbClr val="000000"/>
                </a:solidFill>
                <a:effectLst/>
                <a:latin typeface="Frutiger LT Black" panose="02000503000000000000" pitchFamily="2" charset="0"/>
              </a:rPr>
              <a:t>Aim to get quality sleep </a:t>
            </a:r>
            <a:endParaRPr lang="en-CA" sz="4400" dirty="0">
              <a:latin typeface="Frutiger LT Black" panose="02000503000000000000" pitchFamily="2" charset="0"/>
            </a:endParaRPr>
          </a:p>
        </p:txBody>
      </p:sp>
      <p:sp>
        <p:nvSpPr>
          <p:cNvPr id="7" name="TextBox 6">
            <a:extLst>
              <a:ext uri="{FF2B5EF4-FFF2-40B4-BE49-F238E27FC236}">
                <a16:creationId xmlns:a16="http://schemas.microsoft.com/office/drawing/2014/main" id="{AC402FE6-3A50-499D-B240-8385BDB84CBF}"/>
              </a:ext>
            </a:extLst>
          </p:cNvPr>
          <p:cNvSpPr txBox="1"/>
          <p:nvPr/>
        </p:nvSpPr>
        <p:spPr>
          <a:xfrm>
            <a:off x="382439" y="2397972"/>
            <a:ext cx="8359464" cy="3737946"/>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Sleep is important to brain health</a:t>
            </a:r>
            <a:endParaRPr lang="en-US" sz="2000" dirty="0">
              <a:latin typeface="Frutiger LT Light" panose="02000503000000000000" pitchFamily="2" charset="0"/>
            </a:endParaRPr>
          </a:p>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A number of studies have also found that poor sleep </a:t>
            </a:r>
            <a:br>
              <a:rPr lang="en-US" sz="2000" dirty="0">
                <a:effectLst/>
                <a:latin typeface="Frutiger LT Light" panose="02000503000000000000" pitchFamily="2" charset="0"/>
              </a:rPr>
            </a:br>
            <a:r>
              <a:rPr lang="en-US" sz="2000" dirty="0">
                <a:effectLst/>
                <a:latin typeface="Frutiger LT Light" panose="02000503000000000000" pitchFamily="2" charset="0"/>
              </a:rPr>
              <a:t>can increase dementia risk</a:t>
            </a:r>
            <a:endParaRPr lang="en-US" sz="2000" dirty="0">
              <a:latin typeface="Frutiger LT Light" panose="02000503000000000000" pitchFamily="2" charset="0"/>
            </a:endParaRPr>
          </a:p>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Research is ongoing about the exact amount of dementia risk </a:t>
            </a:r>
            <a:br>
              <a:rPr lang="en-US" sz="2000" dirty="0">
                <a:effectLst/>
                <a:latin typeface="Frutiger LT Light" panose="02000503000000000000" pitchFamily="2" charset="0"/>
              </a:rPr>
            </a:br>
            <a:r>
              <a:rPr lang="en-US" sz="2000" dirty="0">
                <a:effectLst/>
                <a:latin typeface="Frutiger LT Light" panose="02000503000000000000" pitchFamily="2" charset="0"/>
              </a:rPr>
              <a:t>poor sleep brings</a:t>
            </a:r>
            <a:endParaRPr lang="en-US" sz="2000" dirty="0">
              <a:latin typeface="Frutiger LT Light" panose="02000503000000000000" pitchFamily="2" charset="0"/>
            </a:endParaRPr>
          </a:p>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We know that having better sleep can support your brain health at any age.</a:t>
            </a:r>
            <a:endParaRPr lang="en-US" sz="2000" dirty="0">
              <a:latin typeface="Frutiger LT Light" panose="02000503000000000000" pitchFamily="2" charset="0"/>
            </a:endParaRPr>
          </a:p>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Aim to get 6 to 8 hours a night</a:t>
            </a:r>
            <a:endParaRPr lang="en-US" sz="2000" dirty="0">
              <a:latin typeface="Frutiger LT Light" panose="02000503000000000000" pitchFamily="2" charset="0"/>
            </a:endParaRPr>
          </a:p>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Talk to your health-care provider if you are having difficulty with sleep</a:t>
            </a:r>
            <a:endParaRPr lang="en-CA" sz="2000" dirty="0">
              <a:latin typeface="Frutiger LT Light" panose="02000503000000000000" pitchFamily="2" charset="0"/>
            </a:endParaRPr>
          </a:p>
        </p:txBody>
      </p:sp>
    </p:spTree>
    <p:extLst>
      <p:ext uri="{BB962C8B-B14F-4D97-AF65-F5344CB8AC3E}">
        <p14:creationId xmlns:p14="http://schemas.microsoft.com/office/powerpoint/2010/main" val="1070347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afterEffect">
                                  <p:stCondLst>
                                    <p:cond delay="0"/>
                                  </p:stCondLst>
                                  <p:iterate type="lt">
                                    <p:tmPct val="4000"/>
                                  </p:iterate>
                                  <p:childTnLst>
                                    <p:set>
                                      <p:cBhvr override="childStyle">
                                        <p:cTn id="6" dur="500" fill="hold"/>
                                        <p:tgtEl>
                                          <p:spTgt spid="2"/>
                                        </p:tgtEl>
                                        <p:attrNameLst>
                                          <p:attrName>style.color</p:attrName>
                                        </p:attrNameLst>
                                      </p:cBhvr>
                                      <p:to>
                                        <p:clrVal>
                                          <a:srgbClr val="00308C"/>
                                        </p:clrVal>
                                      </p:to>
                                    </p:set>
                                    <p:set>
                                      <p:cBhvr>
                                        <p:cTn id="7" dur="500" fill="hold"/>
                                        <p:tgtEl>
                                          <p:spTgt spid="2"/>
                                        </p:tgtEl>
                                        <p:attrNameLst>
                                          <p:attrName>fillcolor</p:attrName>
                                        </p:attrNameLst>
                                      </p:cBhvr>
                                      <p:to>
                                        <p:clrVal>
                                          <a:srgbClr val="00308C"/>
                                        </p:clrVal>
                                      </p:to>
                                    </p:set>
                                    <p:set>
                                      <p:cBhvr>
                                        <p:cTn id="8"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82F1276-1282-3C2A-566B-750CBF617C52}"/>
              </a:ext>
            </a:extLst>
          </p:cNvPr>
          <p:cNvSpPr/>
          <p:nvPr/>
        </p:nvSpPr>
        <p:spPr>
          <a:xfrm>
            <a:off x="0" y="-28068"/>
            <a:ext cx="12192000" cy="7058788"/>
          </a:xfrm>
          <a:prstGeom prst="rect">
            <a:avLst/>
          </a:prstGeom>
          <a:solidFill>
            <a:srgbClr val="CCEF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3" name="Picture 2" descr="A blue and black line with leaves&#10;&#10;Description automatically generated">
            <a:extLst>
              <a:ext uri="{FF2B5EF4-FFF2-40B4-BE49-F238E27FC236}">
                <a16:creationId xmlns:a16="http://schemas.microsoft.com/office/drawing/2014/main" id="{144B9A73-532F-9696-5957-243CF26D73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70" y="1488972"/>
            <a:ext cx="12192000" cy="6563772"/>
          </a:xfrm>
          <a:prstGeom prst="rect">
            <a:avLst/>
          </a:prstGeom>
        </p:spPr>
      </p:pic>
      <p:pic>
        <p:nvPicPr>
          <p:cNvPr id="5" name="Picture 4">
            <a:extLst>
              <a:ext uri="{FF2B5EF4-FFF2-40B4-BE49-F238E27FC236}">
                <a16:creationId xmlns:a16="http://schemas.microsoft.com/office/drawing/2014/main" id="{76ADB9C5-020B-22BB-379E-79C02D357292}"/>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9275736" y="6043258"/>
            <a:ext cx="2927334" cy="939497"/>
          </a:xfrm>
          <a:prstGeom prst="rect">
            <a:avLst/>
          </a:prstGeom>
        </p:spPr>
      </p:pic>
      <p:sp>
        <p:nvSpPr>
          <p:cNvPr id="9" name="TextBox 8">
            <a:extLst>
              <a:ext uri="{FF2B5EF4-FFF2-40B4-BE49-F238E27FC236}">
                <a16:creationId xmlns:a16="http://schemas.microsoft.com/office/drawing/2014/main" id="{C42DFB08-F8C8-FCAC-AEE5-C1D5D56D960C}"/>
              </a:ext>
            </a:extLst>
          </p:cNvPr>
          <p:cNvSpPr txBox="1"/>
          <p:nvPr/>
        </p:nvSpPr>
        <p:spPr>
          <a:xfrm>
            <a:off x="272502" y="245458"/>
            <a:ext cx="11624857" cy="830997"/>
          </a:xfrm>
          <a:prstGeom prst="rect">
            <a:avLst/>
          </a:prstGeom>
          <a:noFill/>
        </p:spPr>
        <p:txBody>
          <a:bodyPr wrap="square" rtlCol="0">
            <a:spAutoFit/>
          </a:bodyPr>
          <a:lstStyle/>
          <a:p>
            <a:r>
              <a:rPr lang="en-US" sz="4800" b="0" i="0" dirty="0">
                <a:solidFill>
                  <a:srgbClr val="000000"/>
                </a:solidFill>
                <a:effectLst/>
                <a:latin typeface="Frutiger LT Black" panose="02000503000000000000" pitchFamily="2" charset="0"/>
              </a:rPr>
              <a:t>Thank you!</a:t>
            </a:r>
          </a:p>
        </p:txBody>
      </p:sp>
      <p:sp>
        <p:nvSpPr>
          <p:cNvPr id="11" name="Google Shape;958;p61">
            <a:extLst>
              <a:ext uri="{FF2B5EF4-FFF2-40B4-BE49-F238E27FC236}">
                <a16:creationId xmlns:a16="http://schemas.microsoft.com/office/drawing/2014/main" id="{E95DEE7F-8247-7A9D-1A65-F83B1848360D}"/>
              </a:ext>
            </a:extLst>
          </p:cNvPr>
          <p:cNvSpPr txBox="1"/>
          <p:nvPr/>
        </p:nvSpPr>
        <p:spPr>
          <a:xfrm>
            <a:off x="1018749" y="1927114"/>
            <a:ext cx="3971100" cy="416700"/>
          </a:xfrm>
          <a:prstGeom prst="rect">
            <a:avLst/>
          </a:prstGeom>
          <a:noFill/>
          <a:ln>
            <a:noFill/>
          </a:ln>
        </p:spPr>
        <p:txBody>
          <a:bodyPr spcFirstLastPara="1" wrap="square" lIns="91425" tIns="91425" rIns="91425" bIns="91425" anchor="t" anchorCtr="0">
            <a:noAutofit/>
          </a:bodyPr>
          <a:lstStyle/>
          <a:p>
            <a:r>
              <a:rPr lang="en-US" sz="2000" dirty="0"/>
              <a:t>alzheimer.ca</a:t>
            </a:r>
          </a:p>
        </p:txBody>
      </p:sp>
      <p:grpSp>
        <p:nvGrpSpPr>
          <p:cNvPr id="12" name="Google Shape;959;p61">
            <a:extLst>
              <a:ext uri="{FF2B5EF4-FFF2-40B4-BE49-F238E27FC236}">
                <a16:creationId xmlns:a16="http://schemas.microsoft.com/office/drawing/2014/main" id="{84502774-E667-B316-B8A1-8B8F7649C42D}"/>
              </a:ext>
            </a:extLst>
          </p:cNvPr>
          <p:cNvGrpSpPr/>
          <p:nvPr/>
        </p:nvGrpSpPr>
        <p:grpSpPr>
          <a:xfrm>
            <a:off x="555187" y="3943027"/>
            <a:ext cx="321612" cy="321651"/>
            <a:chOff x="1379798" y="1723250"/>
            <a:chExt cx="397887" cy="397887"/>
          </a:xfrm>
          <a:solidFill>
            <a:srgbClr val="002060"/>
          </a:solidFill>
        </p:grpSpPr>
        <p:sp>
          <p:nvSpPr>
            <p:cNvPr id="14" name="Google Shape;960;p61">
              <a:extLst>
                <a:ext uri="{FF2B5EF4-FFF2-40B4-BE49-F238E27FC236}">
                  <a16:creationId xmlns:a16="http://schemas.microsoft.com/office/drawing/2014/main" id="{2EE09817-2BE0-2D5F-DCB8-CBBC83560B8A}"/>
                </a:ext>
              </a:extLst>
            </p:cNvPr>
            <p:cNvSpPr/>
            <p:nvPr/>
          </p:nvSpPr>
          <p:spPr>
            <a:xfrm>
              <a:off x="1462169" y="1793977"/>
              <a:ext cx="23354" cy="23312"/>
            </a:xfrm>
            <a:custGeom>
              <a:avLst/>
              <a:gdLst/>
              <a:ahLst/>
              <a:cxnLst/>
              <a:rect l="l" t="t" r="r" b="b"/>
              <a:pathLst>
                <a:path w="1119" h="1117" extrusionOk="0">
                  <a:moveTo>
                    <a:pt x="559" y="1"/>
                  </a:moveTo>
                  <a:cubicBezTo>
                    <a:pt x="251" y="1"/>
                    <a:pt x="0" y="250"/>
                    <a:pt x="0" y="558"/>
                  </a:cubicBezTo>
                  <a:cubicBezTo>
                    <a:pt x="0" y="866"/>
                    <a:pt x="251" y="1117"/>
                    <a:pt x="559" y="1117"/>
                  </a:cubicBezTo>
                  <a:cubicBezTo>
                    <a:pt x="867" y="1117"/>
                    <a:pt x="1118" y="866"/>
                    <a:pt x="1118" y="558"/>
                  </a:cubicBezTo>
                  <a:cubicBezTo>
                    <a:pt x="1118" y="250"/>
                    <a:pt x="867" y="1"/>
                    <a:pt x="55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961;p61">
              <a:extLst>
                <a:ext uri="{FF2B5EF4-FFF2-40B4-BE49-F238E27FC236}">
                  <a16:creationId xmlns:a16="http://schemas.microsoft.com/office/drawing/2014/main" id="{E02571A7-6F7E-6BB5-9376-660A43944D0F}"/>
                </a:ext>
              </a:extLst>
            </p:cNvPr>
            <p:cNvSpPr/>
            <p:nvPr/>
          </p:nvSpPr>
          <p:spPr>
            <a:xfrm>
              <a:off x="1379798" y="1723250"/>
              <a:ext cx="397887" cy="397887"/>
            </a:xfrm>
            <a:custGeom>
              <a:avLst/>
              <a:gdLst/>
              <a:ahLst/>
              <a:cxnLst/>
              <a:rect l="l" t="t" r="r" b="b"/>
              <a:pathLst>
                <a:path w="19065" h="19065" extrusionOk="0">
                  <a:moveTo>
                    <a:pt x="4506" y="2271"/>
                  </a:moveTo>
                  <a:cubicBezTo>
                    <a:pt x="5429" y="2271"/>
                    <a:pt x="6181" y="3023"/>
                    <a:pt x="6181" y="3947"/>
                  </a:cubicBezTo>
                  <a:cubicBezTo>
                    <a:pt x="6181" y="4872"/>
                    <a:pt x="5429" y="5622"/>
                    <a:pt x="4506" y="5622"/>
                  </a:cubicBezTo>
                  <a:cubicBezTo>
                    <a:pt x="3583" y="5622"/>
                    <a:pt x="2831" y="4872"/>
                    <a:pt x="2831" y="3947"/>
                  </a:cubicBezTo>
                  <a:cubicBezTo>
                    <a:pt x="2831" y="3023"/>
                    <a:pt x="3583" y="2271"/>
                    <a:pt x="4506" y="2271"/>
                  </a:cubicBezTo>
                  <a:close/>
                  <a:moveTo>
                    <a:pt x="5622" y="6740"/>
                  </a:moveTo>
                  <a:cubicBezTo>
                    <a:pt x="5932" y="6740"/>
                    <a:pt x="6181" y="6989"/>
                    <a:pt x="6181" y="7299"/>
                  </a:cubicBezTo>
                  <a:lnTo>
                    <a:pt x="6181" y="16234"/>
                  </a:lnTo>
                  <a:cubicBezTo>
                    <a:pt x="6181" y="16544"/>
                    <a:pt x="5932" y="16793"/>
                    <a:pt x="5622" y="16793"/>
                  </a:cubicBezTo>
                  <a:lnTo>
                    <a:pt x="3388" y="16793"/>
                  </a:lnTo>
                  <a:cubicBezTo>
                    <a:pt x="3080" y="16793"/>
                    <a:pt x="2831" y="16544"/>
                    <a:pt x="2831" y="16234"/>
                  </a:cubicBezTo>
                  <a:lnTo>
                    <a:pt x="2831" y="7299"/>
                  </a:lnTo>
                  <a:cubicBezTo>
                    <a:pt x="2831" y="6989"/>
                    <a:pt x="3080" y="6740"/>
                    <a:pt x="3388" y="6740"/>
                  </a:cubicBezTo>
                  <a:close/>
                  <a:moveTo>
                    <a:pt x="12596" y="6721"/>
                  </a:moveTo>
                  <a:cubicBezTo>
                    <a:pt x="12811" y="6721"/>
                    <a:pt x="13027" y="6739"/>
                    <a:pt x="13241" y="6774"/>
                  </a:cubicBezTo>
                  <a:cubicBezTo>
                    <a:pt x="15058" y="7069"/>
                    <a:pt x="16235" y="8557"/>
                    <a:pt x="16235" y="10223"/>
                  </a:cubicBezTo>
                  <a:lnTo>
                    <a:pt x="16235" y="16234"/>
                  </a:lnTo>
                  <a:cubicBezTo>
                    <a:pt x="16235" y="16544"/>
                    <a:pt x="15985" y="16793"/>
                    <a:pt x="15676" y="16793"/>
                  </a:cubicBezTo>
                  <a:lnTo>
                    <a:pt x="13441" y="16793"/>
                  </a:lnTo>
                  <a:cubicBezTo>
                    <a:pt x="13133" y="16793"/>
                    <a:pt x="12884" y="16544"/>
                    <a:pt x="12884" y="16234"/>
                  </a:cubicBezTo>
                  <a:lnTo>
                    <a:pt x="12884" y="11209"/>
                  </a:lnTo>
                  <a:cubicBezTo>
                    <a:pt x="12884" y="10593"/>
                    <a:pt x="12382" y="10091"/>
                    <a:pt x="11766" y="10091"/>
                  </a:cubicBezTo>
                  <a:cubicBezTo>
                    <a:pt x="11150" y="10091"/>
                    <a:pt x="10650" y="10593"/>
                    <a:pt x="10650" y="11209"/>
                  </a:cubicBezTo>
                  <a:lnTo>
                    <a:pt x="10650" y="16234"/>
                  </a:lnTo>
                  <a:cubicBezTo>
                    <a:pt x="10650" y="16544"/>
                    <a:pt x="10399" y="16793"/>
                    <a:pt x="10091" y="16793"/>
                  </a:cubicBezTo>
                  <a:lnTo>
                    <a:pt x="7857" y="16793"/>
                  </a:lnTo>
                  <a:cubicBezTo>
                    <a:pt x="7547" y="16793"/>
                    <a:pt x="7298" y="16544"/>
                    <a:pt x="7298" y="16234"/>
                  </a:cubicBezTo>
                  <a:lnTo>
                    <a:pt x="7298" y="7299"/>
                  </a:lnTo>
                  <a:cubicBezTo>
                    <a:pt x="7298" y="6989"/>
                    <a:pt x="7547" y="6740"/>
                    <a:pt x="7857" y="6740"/>
                  </a:cubicBezTo>
                  <a:lnTo>
                    <a:pt x="10091" y="6740"/>
                  </a:lnTo>
                  <a:cubicBezTo>
                    <a:pt x="10377" y="6740"/>
                    <a:pt x="10613" y="6956"/>
                    <a:pt x="10644" y="7234"/>
                  </a:cubicBezTo>
                  <a:cubicBezTo>
                    <a:pt x="11219" y="6901"/>
                    <a:pt x="11901" y="6721"/>
                    <a:pt x="12596" y="6721"/>
                  </a:cubicBezTo>
                  <a:close/>
                  <a:moveTo>
                    <a:pt x="2831" y="0"/>
                  </a:moveTo>
                  <a:cubicBezTo>
                    <a:pt x="1290" y="0"/>
                    <a:pt x="0" y="1290"/>
                    <a:pt x="0" y="2831"/>
                  </a:cubicBezTo>
                  <a:lnTo>
                    <a:pt x="0" y="16234"/>
                  </a:lnTo>
                  <a:cubicBezTo>
                    <a:pt x="0" y="17775"/>
                    <a:pt x="1290" y="19065"/>
                    <a:pt x="2831" y="19065"/>
                  </a:cubicBezTo>
                  <a:lnTo>
                    <a:pt x="16235" y="19065"/>
                  </a:lnTo>
                  <a:cubicBezTo>
                    <a:pt x="17774" y="19065"/>
                    <a:pt x="19065" y="17775"/>
                    <a:pt x="19065" y="16234"/>
                  </a:cubicBezTo>
                  <a:lnTo>
                    <a:pt x="19065" y="2831"/>
                  </a:lnTo>
                  <a:cubicBezTo>
                    <a:pt x="19065" y="1290"/>
                    <a:pt x="17774" y="0"/>
                    <a:pt x="16235"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962;p61">
              <a:extLst>
                <a:ext uri="{FF2B5EF4-FFF2-40B4-BE49-F238E27FC236}">
                  <a16:creationId xmlns:a16="http://schemas.microsoft.com/office/drawing/2014/main" id="{67BBDA54-5DFE-848E-051D-22C498E9F5CA}"/>
                </a:ext>
              </a:extLst>
            </p:cNvPr>
            <p:cNvSpPr/>
            <p:nvPr/>
          </p:nvSpPr>
          <p:spPr>
            <a:xfrm>
              <a:off x="1555413" y="1886846"/>
              <a:ext cx="139912" cy="163558"/>
            </a:xfrm>
            <a:custGeom>
              <a:avLst/>
              <a:gdLst/>
              <a:ahLst/>
              <a:cxnLst/>
              <a:rect l="l" t="t" r="r" b="b"/>
              <a:pathLst>
                <a:path w="6704" h="7837" extrusionOk="0">
                  <a:moveTo>
                    <a:pt x="4182" y="0"/>
                  </a:moveTo>
                  <a:cubicBezTo>
                    <a:pt x="3474" y="0"/>
                    <a:pt x="2782" y="261"/>
                    <a:pt x="2332" y="711"/>
                  </a:cubicBezTo>
                  <a:cubicBezTo>
                    <a:pt x="2108" y="935"/>
                    <a:pt x="1938" y="1142"/>
                    <a:pt x="1686" y="1142"/>
                  </a:cubicBezTo>
                  <a:cubicBezTo>
                    <a:pt x="1618" y="1142"/>
                    <a:pt x="1544" y="1127"/>
                    <a:pt x="1462" y="1093"/>
                  </a:cubicBezTo>
                  <a:cubicBezTo>
                    <a:pt x="1253" y="1006"/>
                    <a:pt x="1117" y="803"/>
                    <a:pt x="1117" y="576"/>
                  </a:cubicBezTo>
                  <a:lnTo>
                    <a:pt x="1117" y="17"/>
                  </a:lnTo>
                  <a:lnTo>
                    <a:pt x="1" y="17"/>
                  </a:lnTo>
                  <a:lnTo>
                    <a:pt x="1" y="7836"/>
                  </a:lnTo>
                  <a:lnTo>
                    <a:pt x="1117" y="7836"/>
                  </a:lnTo>
                  <a:lnTo>
                    <a:pt x="1117" y="3370"/>
                  </a:lnTo>
                  <a:cubicBezTo>
                    <a:pt x="1117" y="2137"/>
                    <a:pt x="2120" y="1135"/>
                    <a:pt x="3351" y="1135"/>
                  </a:cubicBezTo>
                  <a:cubicBezTo>
                    <a:pt x="4584" y="1135"/>
                    <a:pt x="5585" y="2137"/>
                    <a:pt x="5585" y="3370"/>
                  </a:cubicBezTo>
                  <a:lnTo>
                    <a:pt x="5585" y="7836"/>
                  </a:lnTo>
                  <a:lnTo>
                    <a:pt x="6703" y="7836"/>
                  </a:lnTo>
                  <a:lnTo>
                    <a:pt x="6703" y="2384"/>
                  </a:lnTo>
                  <a:cubicBezTo>
                    <a:pt x="6703" y="1266"/>
                    <a:pt x="5932" y="245"/>
                    <a:pt x="4648" y="38"/>
                  </a:cubicBezTo>
                  <a:cubicBezTo>
                    <a:pt x="4493" y="13"/>
                    <a:pt x="4337" y="0"/>
                    <a:pt x="4182"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963;p61">
              <a:extLst>
                <a:ext uri="{FF2B5EF4-FFF2-40B4-BE49-F238E27FC236}">
                  <a16:creationId xmlns:a16="http://schemas.microsoft.com/office/drawing/2014/main" id="{09D89F06-C982-E4EF-FF30-73C8EF8513D0}"/>
                </a:ext>
              </a:extLst>
            </p:cNvPr>
            <p:cNvSpPr/>
            <p:nvPr/>
          </p:nvSpPr>
          <p:spPr>
            <a:xfrm>
              <a:off x="1462169" y="1887200"/>
              <a:ext cx="23354" cy="163203"/>
            </a:xfrm>
            <a:custGeom>
              <a:avLst/>
              <a:gdLst/>
              <a:ahLst/>
              <a:cxnLst/>
              <a:rect l="l" t="t" r="r" b="b"/>
              <a:pathLst>
                <a:path w="1119" h="7820" extrusionOk="0">
                  <a:moveTo>
                    <a:pt x="0" y="0"/>
                  </a:moveTo>
                  <a:lnTo>
                    <a:pt x="0" y="7819"/>
                  </a:lnTo>
                  <a:lnTo>
                    <a:pt x="1118" y="7819"/>
                  </a:lnTo>
                  <a:lnTo>
                    <a:pt x="1118" y="0"/>
                  </a:ln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964;p61">
            <a:extLst>
              <a:ext uri="{FF2B5EF4-FFF2-40B4-BE49-F238E27FC236}">
                <a16:creationId xmlns:a16="http://schemas.microsoft.com/office/drawing/2014/main" id="{5B44CA26-ABE1-EA6B-4DF7-2C7EDFF1BCB3}"/>
              </a:ext>
            </a:extLst>
          </p:cNvPr>
          <p:cNvGrpSpPr/>
          <p:nvPr/>
        </p:nvGrpSpPr>
        <p:grpSpPr>
          <a:xfrm>
            <a:off x="555187" y="2659175"/>
            <a:ext cx="321629" cy="321651"/>
            <a:chOff x="266768" y="1721375"/>
            <a:chExt cx="397907" cy="397887"/>
          </a:xfrm>
          <a:solidFill>
            <a:srgbClr val="002060"/>
          </a:solidFill>
        </p:grpSpPr>
        <p:sp>
          <p:nvSpPr>
            <p:cNvPr id="19" name="Google Shape;965;p61">
              <a:extLst>
                <a:ext uri="{FF2B5EF4-FFF2-40B4-BE49-F238E27FC236}">
                  <a16:creationId xmlns:a16="http://schemas.microsoft.com/office/drawing/2014/main" id="{325E59BE-BA06-EE8A-8202-27D0BFB05D7A}"/>
                </a:ext>
              </a:extLst>
            </p:cNvPr>
            <p:cNvSpPr/>
            <p:nvPr/>
          </p:nvSpPr>
          <p:spPr>
            <a:xfrm>
              <a:off x="454843" y="1791037"/>
              <a:ext cx="136218" cy="328222"/>
            </a:xfrm>
            <a:custGeom>
              <a:avLst/>
              <a:gdLst/>
              <a:ahLst/>
              <a:cxnLst/>
              <a:rect l="l" t="t" r="r" b="b"/>
              <a:pathLst>
                <a:path w="6527" h="15727" extrusionOk="0">
                  <a:moveTo>
                    <a:pt x="4957" y="1"/>
                  </a:moveTo>
                  <a:cubicBezTo>
                    <a:pt x="4645" y="1"/>
                    <a:pt x="4336" y="24"/>
                    <a:pt x="4028" y="69"/>
                  </a:cubicBezTo>
                  <a:cubicBezTo>
                    <a:pt x="2588" y="280"/>
                    <a:pt x="1700" y="890"/>
                    <a:pt x="1675" y="2250"/>
                  </a:cubicBezTo>
                  <a:lnTo>
                    <a:pt x="1675" y="5040"/>
                  </a:lnTo>
                  <a:cubicBezTo>
                    <a:pt x="1675" y="5348"/>
                    <a:pt x="1426" y="5599"/>
                    <a:pt x="1118" y="5599"/>
                  </a:cubicBezTo>
                  <a:lnTo>
                    <a:pt x="0" y="5599"/>
                  </a:lnTo>
                  <a:lnTo>
                    <a:pt x="0" y="6715"/>
                  </a:lnTo>
                  <a:lnTo>
                    <a:pt x="1118" y="6715"/>
                  </a:lnTo>
                  <a:cubicBezTo>
                    <a:pt x="1426" y="6715"/>
                    <a:pt x="1675" y="6965"/>
                    <a:pt x="1675" y="7274"/>
                  </a:cubicBezTo>
                  <a:lnTo>
                    <a:pt x="1675" y="15727"/>
                  </a:lnTo>
                  <a:lnTo>
                    <a:pt x="3352" y="15727"/>
                  </a:lnTo>
                  <a:lnTo>
                    <a:pt x="3352" y="7274"/>
                  </a:lnTo>
                  <a:cubicBezTo>
                    <a:pt x="3352" y="6965"/>
                    <a:pt x="3602" y="6715"/>
                    <a:pt x="3910" y="6715"/>
                  </a:cubicBezTo>
                  <a:lnTo>
                    <a:pt x="5709" y="6715"/>
                  </a:lnTo>
                  <a:lnTo>
                    <a:pt x="5987" y="5599"/>
                  </a:lnTo>
                  <a:lnTo>
                    <a:pt x="3910" y="5599"/>
                  </a:lnTo>
                  <a:cubicBezTo>
                    <a:pt x="3602" y="5599"/>
                    <a:pt x="3352" y="5348"/>
                    <a:pt x="3352" y="5040"/>
                  </a:cubicBezTo>
                  <a:lnTo>
                    <a:pt x="3352" y="3253"/>
                  </a:lnTo>
                  <a:cubicBezTo>
                    <a:pt x="3352" y="2316"/>
                    <a:pt x="3942" y="1677"/>
                    <a:pt x="4968" y="1504"/>
                  </a:cubicBezTo>
                  <a:cubicBezTo>
                    <a:pt x="5157" y="1473"/>
                    <a:pt x="5339" y="1460"/>
                    <a:pt x="5511" y="1460"/>
                  </a:cubicBezTo>
                  <a:cubicBezTo>
                    <a:pt x="5810" y="1460"/>
                    <a:pt x="6082" y="1498"/>
                    <a:pt x="6324" y="1546"/>
                  </a:cubicBezTo>
                  <a:lnTo>
                    <a:pt x="6526" y="182"/>
                  </a:lnTo>
                  <a:cubicBezTo>
                    <a:pt x="5988" y="62"/>
                    <a:pt x="5468" y="1"/>
                    <a:pt x="4957"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966;p61">
              <a:extLst>
                <a:ext uri="{FF2B5EF4-FFF2-40B4-BE49-F238E27FC236}">
                  <a16:creationId xmlns:a16="http://schemas.microsoft.com/office/drawing/2014/main" id="{DBF3AFA3-9CE9-2F47-F7B6-EDD8C12779FC}"/>
                </a:ext>
              </a:extLst>
            </p:cNvPr>
            <p:cNvSpPr/>
            <p:nvPr/>
          </p:nvSpPr>
          <p:spPr>
            <a:xfrm>
              <a:off x="266768" y="1721375"/>
              <a:ext cx="397907" cy="397887"/>
            </a:xfrm>
            <a:custGeom>
              <a:avLst/>
              <a:gdLst/>
              <a:ahLst/>
              <a:cxnLst/>
              <a:rect l="l" t="t" r="r" b="b"/>
              <a:pathLst>
                <a:path w="19066" h="19065" extrusionOk="0">
                  <a:moveTo>
                    <a:pt x="2794" y="0"/>
                  </a:moveTo>
                  <a:cubicBezTo>
                    <a:pt x="1255" y="0"/>
                    <a:pt x="1" y="1253"/>
                    <a:pt x="1" y="2793"/>
                  </a:cubicBezTo>
                  <a:lnTo>
                    <a:pt x="1" y="16271"/>
                  </a:lnTo>
                  <a:cubicBezTo>
                    <a:pt x="1" y="17812"/>
                    <a:pt x="1255" y="19065"/>
                    <a:pt x="2794" y="19065"/>
                  </a:cubicBezTo>
                  <a:lnTo>
                    <a:pt x="9571" y="19065"/>
                  </a:lnTo>
                  <a:lnTo>
                    <a:pt x="9571" y="11171"/>
                  </a:lnTo>
                  <a:lnTo>
                    <a:pt x="8453" y="11171"/>
                  </a:lnTo>
                  <a:cubicBezTo>
                    <a:pt x="8145" y="11171"/>
                    <a:pt x="7896" y="10920"/>
                    <a:pt x="7896" y="10612"/>
                  </a:cubicBezTo>
                  <a:lnTo>
                    <a:pt x="7896" y="8378"/>
                  </a:lnTo>
                  <a:cubicBezTo>
                    <a:pt x="7896" y="8070"/>
                    <a:pt x="8145" y="7819"/>
                    <a:pt x="8453" y="7819"/>
                  </a:cubicBezTo>
                  <a:lnTo>
                    <a:pt x="9571" y="7819"/>
                  </a:lnTo>
                  <a:lnTo>
                    <a:pt x="9571" y="5836"/>
                  </a:lnTo>
                  <a:cubicBezTo>
                    <a:pt x="9571" y="3710"/>
                    <a:pt x="10741" y="2615"/>
                    <a:pt x="12878" y="2302"/>
                  </a:cubicBezTo>
                  <a:cubicBezTo>
                    <a:pt x="13231" y="2249"/>
                    <a:pt x="13591" y="2223"/>
                    <a:pt x="13956" y="2223"/>
                  </a:cubicBezTo>
                  <a:cubicBezTo>
                    <a:pt x="14725" y="2223"/>
                    <a:pt x="15517" y="2339"/>
                    <a:pt x="16318" y="2567"/>
                  </a:cubicBezTo>
                  <a:cubicBezTo>
                    <a:pt x="16589" y="2643"/>
                    <a:pt x="16759" y="2908"/>
                    <a:pt x="16718" y="3186"/>
                  </a:cubicBezTo>
                  <a:lnTo>
                    <a:pt x="16352" y="5650"/>
                  </a:lnTo>
                  <a:cubicBezTo>
                    <a:pt x="16329" y="5806"/>
                    <a:pt x="16240" y="5944"/>
                    <a:pt x="16111" y="6031"/>
                  </a:cubicBezTo>
                  <a:cubicBezTo>
                    <a:pt x="16006" y="6102"/>
                    <a:pt x="15912" y="6127"/>
                    <a:pt x="15818" y="6127"/>
                  </a:cubicBezTo>
                  <a:cubicBezTo>
                    <a:pt x="15717" y="6127"/>
                    <a:pt x="15614" y="6098"/>
                    <a:pt x="15494" y="6068"/>
                  </a:cubicBezTo>
                  <a:cubicBezTo>
                    <a:pt x="15202" y="5995"/>
                    <a:pt x="14879" y="5914"/>
                    <a:pt x="14527" y="5914"/>
                  </a:cubicBezTo>
                  <a:cubicBezTo>
                    <a:pt x="14409" y="5914"/>
                    <a:pt x="14289" y="5923"/>
                    <a:pt x="14165" y="5944"/>
                  </a:cubicBezTo>
                  <a:cubicBezTo>
                    <a:pt x="13534" y="6050"/>
                    <a:pt x="13481" y="6333"/>
                    <a:pt x="13481" y="6590"/>
                  </a:cubicBezTo>
                  <a:lnTo>
                    <a:pt x="13481" y="7819"/>
                  </a:lnTo>
                  <a:lnTo>
                    <a:pt x="15715" y="7819"/>
                  </a:lnTo>
                  <a:cubicBezTo>
                    <a:pt x="15887" y="7819"/>
                    <a:pt x="16048" y="7899"/>
                    <a:pt x="16154" y="8035"/>
                  </a:cubicBezTo>
                  <a:cubicBezTo>
                    <a:pt x="16260" y="8169"/>
                    <a:pt x="16297" y="8346"/>
                    <a:pt x="16256" y="8513"/>
                  </a:cubicBezTo>
                  <a:lnTo>
                    <a:pt x="15697" y="10747"/>
                  </a:lnTo>
                  <a:cubicBezTo>
                    <a:pt x="15635" y="10996"/>
                    <a:pt x="15412" y="11170"/>
                    <a:pt x="15156" y="11170"/>
                  </a:cubicBezTo>
                  <a:lnTo>
                    <a:pt x="13481" y="11170"/>
                  </a:lnTo>
                  <a:lnTo>
                    <a:pt x="13481" y="19065"/>
                  </a:lnTo>
                  <a:lnTo>
                    <a:pt x="16272" y="19065"/>
                  </a:lnTo>
                  <a:cubicBezTo>
                    <a:pt x="17813" y="19065"/>
                    <a:pt x="19066" y="17810"/>
                    <a:pt x="19066" y="16271"/>
                  </a:cubicBezTo>
                  <a:lnTo>
                    <a:pt x="19066" y="2793"/>
                  </a:lnTo>
                  <a:cubicBezTo>
                    <a:pt x="19066" y="1253"/>
                    <a:pt x="17813" y="0"/>
                    <a:pt x="16274"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 name="Google Shape;967;p61">
            <a:extLst>
              <a:ext uri="{FF2B5EF4-FFF2-40B4-BE49-F238E27FC236}">
                <a16:creationId xmlns:a16="http://schemas.microsoft.com/office/drawing/2014/main" id="{3EDE90B2-F0D7-B5D5-F84A-CC2FED8B7084}"/>
              </a:ext>
            </a:extLst>
          </p:cNvPr>
          <p:cNvGrpSpPr/>
          <p:nvPr/>
        </p:nvGrpSpPr>
        <p:grpSpPr>
          <a:xfrm>
            <a:off x="555221" y="3301101"/>
            <a:ext cx="321595" cy="321651"/>
            <a:chOff x="864491" y="1723250"/>
            <a:chExt cx="397866" cy="397887"/>
          </a:xfrm>
          <a:solidFill>
            <a:srgbClr val="002060"/>
          </a:solidFill>
        </p:grpSpPr>
        <p:sp>
          <p:nvSpPr>
            <p:cNvPr id="22" name="Google Shape;968;p61">
              <a:extLst>
                <a:ext uri="{FF2B5EF4-FFF2-40B4-BE49-F238E27FC236}">
                  <a16:creationId xmlns:a16="http://schemas.microsoft.com/office/drawing/2014/main" id="{EFD2DF6F-D6D0-9E52-80EC-898738079177}"/>
                </a:ext>
              </a:extLst>
            </p:cNvPr>
            <p:cNvSpPr/>
            <p:nvPr/>
          </p:nvSpPr>
          <p:spPr>
            <a:xfrm>
              <a:off x="935197" y="1793977"/>
              <a:ext cx="256451" cy="256430"/>
            </a:xfrm>
            <a:custGeom>
              <a:avLst/>
              <a:gdLst/>
              <a:ahLst/>
              <a:cxnLst/>
              <a:rect l="l" t="t" r="r" b="b"/>
              <a:pathLst>
                <a:path w="12288" h="12287" extrusionOk="0">
                  <a:moveTo>
                    <a:pt x="10053" y="1117"/>
                  </a:moveTo>
                  <a:cubicBezTo>
                    <a:pt x="10669" y="1117"/>
                    <a:pt x="11171" y="1617"/>
                    <a:pt x="11171" y="2233"/>
                  </a:cubicBezTo>
                  <a:cubicBezTo>
                    <a:pt x="11170" y="2850"/>
                    <a:pt x="10669" y="3351"/>
                    <a:pt x="10053" y="3351"/>
                  </a:cubicBezTo>
                  <a:cubicBezTo>
                    <a:pt x="9438" y="3351"/>
                    <a:pt x="8937" y="2850"/>
                    <a:pt x="8937" y="2233"/>
                  </a:cubicBezTo>
                  <a:cubicBezTo>
                    <a:pt x="8937" y="1617"/>
                    <a:pt x="9438" y="1117"/>
                    <a:pt x="10053" y="1117"/>
                  </a:cubicBezTo>
                  <a:close/>
                  <a:moveTo>
                    <a:pt x="6144" y="2233"/>
                  </a:moveTo>
                  <a:cubicBezTo>
                    <a:pt x="8300" y="2233"/>
                    <a:pt x="10053" y="3988"/>
                    <a:pt x="10053" y="6144"/>
                  </a:cubicBezTo>
                  <a:cubicBezTo>
                    <a:pt x="10053" y="8299"/>
                    <a:pt x="8300" y="10054"/>
                    <a:pt x="6144" y="10054"/>
                  </a:cubicBezTo>
                  <a:cubicBezTo>
                    <a:pt x="3989" y="10054"/>
                    <a:pt x="2234" y="8299"/>
                    <a:pt x="2234" y="6144"/>
                  </a:cubicBezTo>
                  <a:cubicBezTo>
                    <a:pt x="2234" y="3988"/>
                    <a:pt x="3987" y="2233"/>
                    <a:pt x="6144" y="2233"/>
                  </a:cubicBezTo>
                  <a:close/>
                  <a:moveTo>
                    <a:pt x="1675" y="1"/>
                  </a:moveTo>
                  <a:cubicBezTo>
                    <a:pt x="752" y="1"/>
                    <a:pt x="0" y="751"/>
                    <a:pt x="0" y="1676"/>
                  </a:cubicBezTo>
                  <a:lnTo>
                    <a:pt x="0" y="10611"/>
                  </a:lnTo>
                  <a:cubicBezTo>
                    <a:pt x="0" y="11536"/>
                    <a:pt x="752" y="12286"/>
                    <a:pt x="1675" y="12286"/>
                  </a:cubicBezTo>
                  <a:lnTo>
                    <a:pt x="10612" y="12286"/>
                  </a:lnTo>
                  <a:cubicBezTo>
                    <a:pt x="11536" y="12286"/>
                    <a:pt x="12288" y="11536"/>
                    <a:pt x="12288" y="10611"/>
                  </a:cubicBezTo>
                  <a:lnTo>
                    <a:pt x="12288" y="1676"/>
                  </a:lnTo>
                  <a:cubicBezTo>
                    <a:pt x="12288" y="752"/>
                    <a:pt x="11536" y="1"/>
                    <a:pt x="1061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969;p61">
              <a:extLst>
                <a:ext uri="{FF2B5EF4-FFF2-40B4-BE49-F238E27FC236}">
                  <a16:creationId xmlns:a16="http://schemas.microsoft.com/office/drawing/2014/main" id="{58B833EB-1D59-24AD-EFBC-A2001387C95A}"/>
                </a:ext>
              </a:extLst>
            </p:cNvPr>
            <p:cNvSpPr/>
            <p:nvPr/>
          </p:nvSpPr>
          <p:spPr>
            <a:xfrm>
              <a:off x="1005109" y="1863910"/>
              <a:ext cx="116622" cy="116559"/>
            </a:xfrm>
            <a:custGeom>
              <a:avLst/>
              <a:gdLst/>
              <a:ahLst/>
              <a:cxnLst/>
              <a:rect l="l" t="t" r="r" b="b"/>
              <a:pathLst>
                <a:path w="5588" h="5585" extrusionOk="0">
                  <a:moveTo>
                    <a:pt x="2794" y="0"/>
                  </a:moveTo>
                  <a:cubicBezTo>
                    <a:pt x="1255" y="0"/>
                    <a:pt x="1" y="1252"/>
                    <a:pt x="1" y="2793"/>
                  </a:cubicBezTo>
                  <a:cubicBezTo>
                    <a:pt x="1" y="4332"/>
                    <a:pt x="1255" y="5585"/>
                    <a:pt x="2794" y="5585"/>
                  </a:cubicBezTo>
                  <a:cubicBezTo>
                    <a:pt x="4333" y="5585"/>
                    <a:pt x="5587" y="4332"/>
                    <a:pt x="5587" y="2793"/>
                  </a:cubicBezTo>
                  <a:cubicBezTo>
                    <a:pt x="5587" y="1252"/>
                    <a:pt x="4333" y="0"/>
                    <a:pt x="2794"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970;p61">
              <a:extLst>
                <a:ext uri="{FF2B5EF4-FFF2-40B4-BE49-F238E27FC236}">
                  <a16:creationId xmlns:a16="http://schemas.microsoft.com/office/drawing/2014/main" id="{9136A153-3445-D62F-522A-59C021BCA3D0}"/>
                </a:ext>
              </a:extLst>
            </p:cNvPr>
            <p:cNvSpPr/>
            <p:nvPr/>
          </p:nvSpPr>
          <p:spPr>
            <a:xfrm>
              <a:off x="864491" y="1723250"/>
              <a:ext cx="397866" cy="397887"/>
            </a:xfrm>
            <a:custGeom>
              <a:avLst/>
              <a:gdLst/>
              <a:ahLst/>
              <a:cxnLst/>
              <a:rect l="l" t="t" r="r" b="b"/>
              <a:pathLst>
                <a:path w="19064" h="19065" extrusionOk="0">
                  <a:moveTo>
                    <a:pt x="14000" y="2271"/>
                  </a:moveTo>
                  <a:cubicBezTo>
                    <a:pt x="15539" y="2271"/>
                    <a:pt x="16794" y="3524"/>
                    <a:pt x="16794" y="5065"/>
                  </a:cubicBezTo>
                  <a:lnTo>
                    <a:pt x="16794" y="14000"/>
                  </a:lnTo>
                  <a:cubicBezTo>
                    <a:pt x="16794" y="15541"/>
                    <a:pt x="15539" y="16793"/>
                    <a:pt x="14000" y="16793"/>
                  </a:cubicBezTo>
                  <a:lnTo>
                    <a:pt x="5063" y="16793"/>
                  </a:lnTo>
                  <a:cubicBezTo>
                    <a:pt x="3524" y="16793"/>
                    <a:pt x="2272" y="15541"/>
                    <a:pt x="2272" y="14000"/>
                  </a:cubicBezTo>
                  <a:lnTo>
                    <a:pt x="2272" y="5065"/>
                  </a:lnTo>
                  <a:cubicBezTo>
                    <a:pt x="2272" y="3524"/>
                    <a:pt x="3524" y="2271"/>
                    <a:pt x="5063" y="2271"/>
                  </a:cubicBezTo>
                  <a:close/>
                  <a:moveTo>
                    <a:pt x="2829" y="0"/>
                  </a:moveTo>
                  <a:cubicBezTo>
                    <a:pt x="1290" y="0"/>
                    <a:pt x="0" y="1290"/>
                    <a:pt x="0" y="2831"/>
                  </a:cubicBezTo>
                  <a:lnTo>
                    <a:pt x="0" y="16234"/>
                  </a:lnTo>
                  <a:cubicBezTo>
                    <a:pt x="0" y="17775"/>
                    <a:pt x="1290" y="19065"/>
                    <a:pt x="2829" y="19065"/>
                  </a:cubicBezTo>
                  <a:lnTo>
                    <a:pt x="16235" y="19065"/>
                  </a:lnTo>
                  <a:cubicBezTo>
                    <a:pt x="17774" y="19065"/>
                    <a:pt x="19063" y="17775"/>
                    <a:pt x="19063" y="16234"/>
                  </a:cubicBezTo>
                  <a:lnTo>
                    <a:pt x="19063" y="2831"/>
                  </a:lnTo>
                  <a:cubicBezTo>
                    <a:pt x="19063" y="1290"/>
                    <a:pt x="17774" y="0"/>
                    <a:pt x="16235"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 name="Google Shape;971;p61">
            <a:extLst>
              <a:ext uri="{FF2B5EF4-FFF2-40B4-BE49-F238E27FC236}">
                <a16:creationId xmlns:a16="http://schemas.microsoft.com/office/drawing/2014/main" id="{23BDF4EF-19FE-D956-27B8-9BBBD7979BE1}"/>
              </a:ext>
            </a:extLst>
          </p:cNvPr>
          <p:cNvSpPr/>
          <p:nvPr/>
        </p:nvSpPr>
        <p:spPr>
          <a:xfrm>
            <a:off x="555187" y="4584953"/>
            <a:ext cx="322684" cy="263144"/>
          </a:xfrm>
          <a:custGeom>
            <a:avLst/>
            <a:gdLst/>
            <a:ahLst/>
            <a:cxnLst/>
            <a:rect l="l" t="t" r="r" b="b"/>
            <a:pathLst>
              <a:path w="19122" h="15596" extrusionOk="0">
                <a:moveTo>
                  <a:pt x="12981" y="0"/>
                </a:moveTo>
                <a:cubicBezTo>
                  <a:pt x="12091" y="0"/>
                  <a:pt x="10821" y="352"/>
                  <a:pt x="9915" y="1352"/>
                </a:cubicBezTo>
                <a:cubicBezTo>
                  <a:pt x="9203" y="2141"/>
                  <a:pt x="8847" y="3174"/>
                  <a:pt x="8856" y="4430"/>
                </a:cubicBezTo>
                <a:cubicBezTo>
                  <a:pt x="6243" y="4110"/>
                  <a:pt x="4101" y="2933"/>
                  <a:pt x="2323" y="846"/>
                </a:cubicBezTo>
                <a:cubicBezTo>
                  <a:pt x="2216" y="723"/>
                  <a:pt x="2064" y="650"/>
                  <a:pt x="1902" y="650"/>
                </a:cubicBezTo>
                <a:cubicBezTo>
                  <a:pt x="1875" y="650"/>
                  <a:pt x="1848" y="652"/>
                  <a:pt x="1820" y="656"/>
                </a:cubicBezTo>
                <a:cubicBezTo>
                  <a:pt x="1631" y="683"/>
                  <a:pt x="1468" y="805"/>
                  <a:pt x="1391" y="977"/>
                </a:cubicBezTo>
                <a:cubicBezTo>
                  <a:pt x="695" y="2512"/>
                  <a:pt x="701" y="3895"/>
                  <a:pt x="1403" y="5113"/>
                </a:cubicBezTo>
                <a:cubicBezTo>
                  <a:pt x="1389" y="5111"/>
                  <a:pt x="1374" y="5111"/>
                  <a:pt x="1360" y="5111"/>
                </a:cubicBezTo>
                <a:cubicBezTo>
                  <a:pt x="1076" y="5111"/>
                  <a:pt x="803" y="5375"/>
                  <a:pt x="824" y="5707"/>
                </a:cubicBezTo>
                <a:cubicBezTo>
                  <a:pt x="916" y="7101"/>
                  <a:pt x="1428" y="8182"/>
                  <a:pt x="2351" y="8934"/>
                </a:cubicBezTo>
                <a:cubicBezTo>
                  <a:pt x="2176" y="9073"/>
                  <a:pt x="2102" y="9307"/>
                  <a:pt x="2164" y="9524"/>
                </a:cubicBezTo>
                <a:cubicBezTo>
                  <a:pt x="2456" y="10535"/>
                  <a:pt x="3310" y="11633"/>
                  <a:pt x="4615" y="12155"/>
                </a:cubicBezTo>
                <a:cubicBezTo>
                  <a:pt x="3657" y="12655"/>
                  <a:pt x="2516" y="12903"/>
                  <a:pt x="1345" y="12903"/>
                </a:cubicBezTo>
                <a:cubicBezTo>
                  <a:pt x="1111" y="12903"/>
                  <a:pt x="876" y="12893"/>
                  <a:pt x="641" y="12873"/>
                </a:cubicBezTo>
                <a:cubicBezTo>
                  <a:pt x="628" y="12872"/>
                  <a:pt x="615" y="12872"/>
                  <a:pt x="603" y="12872"/>
                </a:cubicBezTo>
                <a:cubicBezTo>
                  <a:pt x="362" y="12872"/>
                  <a:pt x="155" y="13031"/>
                  <a:pt x="78" y="13266"/>
                </a:cubicBezTo>
                <a:cubicBezTo>
                  <a:pt x="0" y="13512"/>
                  <a:pt x="113" y="13788"/>
                  <a:pt x="334" y="13922"/>
                </a:cubicBezTo>
                <a:cubicBezTo>
                  <a:pt x="1162" y="14423"/>
                  <a:pt x="3243" y="15596"/>
                  <a:pt x="6294" y="15596"/>
                </a:cubicBezTo>
                <a:cubicBezTo>
                  <a:pt x="14568" y="15596"/>
                  <a:pt x="17244" y="8279"/>
                  <a:pt x="17244" y="4736"/>
                </a:cubicBezTo>
                <a:cubicBezTo>
                  <a:pt x="17241" y="4515"/>
                  <a:pt x="17243" y="4541"/>
                  <a:pt x="17230" y="4426"/>
                </a:cubicBezTo>
                <a:cubicBezTo>
                  <a:pt x="17250" y="4403"/>
                  <a:pt x="17326" y="4347"/>
                  <a:pt x="17386" y="4301"/>
                </a:cubicBezTo>
                <a:cubicBezTo>
                  <a:pt x="17696" y="4067"/>
                  <a:pt x="18237" y="3680"/>
                  <a:pt x="18983" y="2590"/>
                </a:cubicBezTo>
                <a:cubicBezTo>
                  <a:pt x="19121" y="2386"/>
                  <a:pt x="19111" y="2118"/>
                  <a:pt x="18957" y="1925"/>
                </a:cubicBezTo>
                <a:cubicBezTo>
                  <a:pt x="18840" y="1779"/>
                  <a:pt x="18708" y="1722"/>
                  <a:pt x="18558" y="1722"/>
                </a:cubicBezTo>
                <a:cubicBezTo>
                  <a:pt x="18451" y="1722"/>
                  <a:pt x="18336" y="1751"/>
                  <a:pt x="18212" y="1799"/>
                </a:cubicBezTo>
                <a:cubicBezTo>
                  <a:pt x="18352" y="1553"/>
                  <a:pt x="18467" y="1291"/>
                  <a:pt x="18559" y="1014"/>
                </a:cubicBezTo>
                <a:cubicBezTo>
                  <a:pt x="18631" y="800"/>
                  <a:pt x="18553" y="614"/>
                  <a:pt x="18382" y="465"/>
                </a:cubicBezTo>
                <a:cubicBezTo>
                  <a:pt x="18282" y="379"/>
                  <a:pt x="18151" y="335"/>
                  <a:pt x="18020" y="335"/>
                </a:cubicBezTo>
                <a:cubicBezTo>
                  <a:pt x="17928" y="335"/>
                  <a:pt x="17837" y="356"/>
                  <a:pt x="17754" y="398"/>
                </a:cubicBezTo>
                <a:cubicBezTo>
                  <a:pt x="16848" y="856"/>
                  <a:pt x="16172" y="1054"/>
                  <a:pt x="15873" y="1113"/>
                </a:cubicBezTo>
                <a:cubicBezTo>
                  <a:pt x="15090" y="395"/>
                  <a:pt x="14251" y="0"/>
                  <a:pt x="12981" y="0"/>
                </a:cubicBezTo>
                <a:close/>
              </a:path>
            </a:pathLst>
          </a:custGeom>
          <a:solidFill>
            <a:srgbClr val="002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6" name="Graphic 25" descr="Internet outline">
            <a:extLst>
              <a:ext uri="{FF2B5EF4-FFF2-40B4-BE49-F238E27FC236}">
                <a16:creationId xmlns:a16="http://schemas.microsoft.com/office/drawing/2014/main" id="{246451DD-3F41-F0A5-868A-4BCA87D4128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01136" y="1979225"/>
            <a:ext cx="429714" cy="429714"/>
          </a:xfrm>
          <a:prstGeom prst="rect">
            <a:avLst/>
          </a:prstGeom>
        </p:spPr>
      </p:pic>
      <p:graphicFrame>
        <p:nvGraphicFramePr>
          <p:cNvPr id="27" name="Table 26">
            <a:extLst>
              <a:ext uri="{FF2B5EF4-FFF2-40B4-BE49-F238E27FC236}">
                <a16:creationId xmlns:a16="http://schemas.microsoft.com/office/drawing/2014/main" id="{C2DF4881-DEAC-CB02-099B-3242334ED86E}"/>
              </a:ext>
            </a:extLst>
          </p:cNvPr>
          <p:cNvGraphicFramePr>
            <a:graphicFrameLocks noGrp="1"/>
          </p:cNvGraphicFramePr>
          <p:nvPr>
            <p:extLst>
              <p:ext uri="{D42A27DB-BD31-4B8C-83A1-F6EECF244321}">
                <p14:modId xmlns:p14="http://schemas.microsoft.com/office/powerpoint/2010/main" val="2098357584"/>
              </p:ext>
            </p:extLst>
          </p:nvPr>
        </p:nvGraphicFramePr>
        <p:xfrm>
          <a:off x="1003993" y="2734498"/>
          <a:ext cx="2275840" cy="304800"/>
        </p:xfrm>
        <a:graphic>
          <a:graphicData uri="http://schemas.openxmlformats.org/drawingml/2006/table">
            <a:tbl>
              <a:tblPr firstRow="1" firstCol="1" bandRow="1"/>
              <a:tblGrid>
                <a:gridCol w="2275840">
                  <a:extLst>
                    <a:ext uri="{9D8B030D-6E8A-4147-A177-3AD203B41FA5}">
                      <a16:colId xmlns:a16="http://schemas.microsoft.com/office/drawing/2014/main" val="2192769659"/>
                    </a:ext>
                  </a:extLst>
                </a:gridCol>
              </a:tblGrid>
              <a:tr h="0">
                <a:tc>
                  <a:txBody>
                    <a:bodyPr/>
                    <a:lstStyle/>
                    <a:p>
                      <a:r>
                        <a:rPr lang="en-CA" sz="2000" u="none" dirty="0">
                          <a:solidFill>
                            <a:schemeClr val="tx1"/>
                          </a:solidFill>
                          <a:effectLst/>
                        </a:rPr>
                        <a:t>@AlzheimerCanada</a:t>
                      </a:r>
                      <a:endParaRPr lang="en-CA" sz="20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2040206081"/>
                  </a:ext>
                </a:extLst>
              </a:tr>
            </a:tbl>
          </a:graphicData>
        </a:graphic>
      </p:graphicFrame>
      <p:graphicFrame>
        <p:nvGraphicFramePr>
          <p:cNvPr id="28" name="Table 27">
            <a:extLst>
              <a:ext uri="{FF2B5EF4-FFF2-40B4-BE49-F238E27FC236}">
                <a16:creationId xmlns:a16="http://schemas.microsoft.com/office/drawing/2014/main" id="{E670AC2C-9140-44EA-F7B4-3D35CF067913}"/>
              </a:ext>
            </a:extLst>
          </p:cNvPr>
          <p:cNvGraphicFramePr>
            <a:graphicFrameLocks noGrp="1"/>
          </p:cNvGraphicFramePr>
          <p:nvPr>
            <p:extLst>
              <p:ext uri="{D42A27DB-BD31-4B8C-83A1-F6EECF244321}">
                <p14:modId xmlns:p14="http://schemas.microsoft.com/office/powerpoint/2010/main" val="1713405129"/>
              </p:ext>
            </p:extLst>
          </p:nvPr>
        </p:nvGraphicFramePr>
        <p:xfrm>
          <a:off x="1064953" y="3348703"/>
          <a:ext cx="2275840" cy="304800"/>
        </p:xfrm>
        <a:graphic>
          <a:graphicData uri="http://schemas.openxmlformats.org/drawingml/2006/table">
            <a:tbl>
              <a:tblPr firstRow="1" firstCol="1" bandRow="1"/>
              <a:tblGrid>
                <a:gridCol w="2275840">
                  <a:extLst>
                    <a:ext uri="{9D8B030D-6E8A-4147-A177-3AD203B41FA5}">
                      <a16:colId xmlns:a16="http://schemas.microsoft.com/office/drawing/2014/main" val="3972167650"/>
                    </a:ext>
                  </a:extLst>
                </a:gridCol>
              </a:tblGrid>
              <a:tr h="0">
                <a:tc>
                  <a:txBody>
                    <a:bodyPr/>
                    <a:lstStyle/>
                    <a:p>
                      <a:r>
                        <a:rPr lang="en-CA" sz="2000" u="none" dirty="0">
                          <a:solidFill>
                            <a:schemeClr val="tx1"/>
                          </a:solidFill>
                          <a:effectLst/>
                        </a:rPr>
                        <a:t>@alzheimercanada</a:t>
                      </a:r>
                      <a:endParaRPr lang="en-CA" sz="20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2111392259"/>
                  </a:ext>
                </a:extLst>
              </a:tr>
            </a:tbl>
          </a:graphicData>
        </a:graphic>
      </p:graphicFrame>
      <p:graphicFrame>
        <p:nvGraphicFramePr>
          <p:cNvPr id="29" name="Table 28">
            <a:extLst>
              <a:ext uri="{FF2B5EF4-FFF2-40B4-BE49-F238E27FC236}">
                <a16:creationId xmlns:a16="http://schemas.microsoft.com/office/drawing/2014/main" id="{8798CA2F-F777-6432-5AA6-6A4B5AF75A17}"/>
              </a:ext>
            </a:extLst>
          </p:cNvPr>
          <p:cNvGraphicFramePr>
            <a:graphicFrameLocks noGrp="1"/>
          </p:cNvGraphicFramePr>
          <p:nvPr>
            <p:extLst>
              <p:ext uri="{D42A27DB-BD31-4B8C-83A1-F6EECF244321}">
                <p14:modId xmlns:p14="http://schemas.microsoft.com/office/powerpoint/2010/main" val="2876131745"/>
              </p:ext>
            </p:extLst>
          </p:nvPr>
        </p:nvGraphicFramePr>
        <p:xfrm>
          <a:off x="1064953" y="4584953"/>
          <a:ext cx="2275840" cy="304800"/>
        </p:xfrm>
        <a:graphic>
          <a:graphicData uri="http://schemas.openxmlformats.org/drawingml/2006/table">
            <a:tbl>
              <a:tblPr firstRow="1" firstCol="1" bandRow="1"/>
              <a:tblGrid>
                <a:gridCol w="2275840">
                  <a:extLst>
                    <a:ext uri="{9D8B030D-6E8A-4147-A177-3AD203B41FA5}">
                      <a16:colId xmlns:a16="http://schemas.microsoft.com/office/drawing/2014/main" val="3249901293"/>
                    </a:ext>
                  </a:extLst>
                </a:gridCol>
              </a:tblGrid>
              <a:tr h="0">
                <a:tc>
                  <a:txBody>
                    <a:bodyPr/>
                    <a:lstStyle/>
                    <a:p>
                      <a:r>
                        <a:rPr lang="en-CA" sz="2000" u="none" dirty="0">
                          <a:solidFill>
                            <a:schemeClr val="tx1"/>
                          </a:solidFill>
                          <a:effectLst/>
                        </a:rPr>
                        <a:t>@AlzCanada</a:t>
                      </a:r>
                      <a:endParaRPr lang="en-CA" sz="2000" u="none"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tcPr>
                </a:tc>
                <a:extLst>
                  <a:ext uri="{0D108BD9-81ED-4DB2-BD59-A6C34878D82A}">
                    <a16:rowId xmlns:a16="http://schemas.microsoft.com/office/drawing/2014/main" val="2974470092"/>
                  </a:ext>
                </a:extLst>
              </a:tr>
            </a:tbl>
          </a:graphicData>
        </a:graphic>
      </p:graphicFrame>
      <p:sp>
        <p:nvSpPr>
          <p:cNvPr id="30" name="TextBox 29">
            <a:extLst>
              <a:ext uri="{FF2B5EF4-FFF2-40B4-BE49-F238E27FC236}">
                <a16:creationId xmlns:a16="http://schemas.microsoft.com/office/drawing/2014/main" id="{70E9B4ED-EF07-79E8-E5B7-0863168A563F}"/>
              </a:ext>
            </a:extLst>
          </p:cNvPr>
          <p:cNvSpPr txBox="1"/>
          <p:nvPr/>
        </p:nvSpPr>
        <p:spPr>
          <a:xfrm>
            <a:off x="1018749" y="3936778"/>
            <a:ext cx="4572000" cy="400110"/>
          </a:xfrm>
          <a:prstGeom prst="rect">
            <a:avLst/>
          </a:prstGeom>
          <a:noFill/>
        </p:spPr>
        <p:txBody>
          <a:bodyPr wrap="square">
            <a:spAutoFit/>
          </a:bodyPr>
          <a:lstStyle/>
          <a:p>
            <a:r>
              <a:rPr lang="en-CA" sz="2000" dirty="0">
                <a:effectLst/>
                <a:ea typeface="Calibri" panose="020F0502020204030204" pitchFamily="34" charset="0"/>
                <a:cs typeface="Arial" panose="020B0604020202020204" pitchFamily="34" charset="0"/>
              </a:rPr>
              <a:t>Alzheimer Society of Canada</a:t>
            </a:r>
          </a:p>
        </p:txBody>
      </p:sp>
      <p:sp>
        <p:nvSpPr>
          <p:cNvPr id="31" name="TextBox 30">
            <a:extLst>
              <a:ext uri="{FF2B5EF4-FFF2-40B4-BE49-F238E27FC236}">
                <a16:creationId xmlns:a16="http://schemas.microsoft.com/office/drawing/2014/main" id="{DD39384A-E9CA-E311-D774-BECA26C86C70}"/>
              </a:ext>
            </a:extLst>
          </p:cNvPr>
          <p:cNvSpPr txBox="1"/>
          <p:nvPr/>
        </p:nvSpPr>
        <p:spPr>
          <a:xfrm>
            <a:off x="283571" y="1258140"/>
            <a:ext cx="11624857" cy="461665"/>
          </a:xfrm>
          <a:prstGeom prst="rect">
            <a:avLst/>
          </a:prstGeom>
          <a:noFill/>
        </p:spPr>
        <p:txBody>
          <a:bodyPr wrap="square" rtlCol="0">
            <a:spAutoFit/>
          </a:bodyPr>
          <a:lstStyle/>
          <a:p>
            <a:r>
              <a:rPr lang="en-US" sz="2400" dirty="0">
                <a:solidFill>
                  <a:srgbClr val="000000"/>
                </a:solidFill>
                <a:latin typeface="Frutiger LT Black" panose="02000503000000000000" pitchFamily="2" charset="0"/>
              </a:rPr>
              <a:t>For questions and comments, please email publications@alzheimer.ca</a:t>
            </a:r>
            <a:endParaRPr lang="en-CA" sz="2400" dirty="0">
              <a:latin typeface="Frutiger LT Black" panose="02000503000000000000" pitchFamily="2" charset="0"/>
            </a:endParaRPr>
          </a:p>
        </p:txBody>
      </p:sp>
    </p:spTree>
    <p:extLst>
      <p:ext uri="{BB962C8B-B14F-4D97-AF65-F5344CB8AC3E}">
        <p14:creationId xmlns:p14="http://schemas.microsoft.com/office/powerpoint/2010/main" val="4047799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2241DB1-496D-834B-08CF-0D41DD9291F3}"/>
              </a:ext>
            </a:extLst>
          </p:cNvPr>
          <p:cNvSpPr>
            <a:spLocks noGrp="1" noRot="1" noMove="1" noResize="1" noEditPoints="1" noAdjustHandles="1" noChangeArrowheads="1" noChangeShapeType="1"/>
          </p:cNvSpPr>
          <p:nvPr/>
        </p:nvSpPr>
        <p:spPr>
          <a:xfrm>
            <a:off x="0" y="0"/>
            <a:ext cx="12192000" cy="6858000"/>
          </a:xfrm>
          <a:prstGeom prst="rect">
            <a:avLst/>
          </a:prstGeom>
          <a:solidFill>
            <a:srgbClr val="CCEF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 name="TextBox 3">
            <a:extLst>
              <a:ext uri="{FF2B5EF4-FFF2-40B4-BE49-F238E27FC236}">
                <a16:creationId xmlns:a16="http://schemas.microsoft.com/office/drawing/2014/main" id="{97B00C20-F56B-2050-2332-2D97B4684661}"/>
              </a:ext>
            </a:extLst>
          </p:cNvPr>
          <p:cNvSpPr txBox="1"/>
          <p:nvPr/>
        </p:nvSpPr>
        <p:spPr>
          <a:xfrm>
            <a:off x="614413" y="1348271"/>
            <a:ext cx="11582400" cy="2744406"/>
          </a:xfrm>
          <a:prstGeom prst="rect">
            <a:avLst/>
          </a:prstGeom>
          <a:noFill/>
        </p:spPr>
        <p:txBody>
          <a:bodyPr wrap="square" lIns="91440" tIns="45720" rIns="91440" bIns="45720" rtlCol="0" anchor="t">
            <a:spAutoFit/>
          </a:bodyPr>
          <a:lstStyle/>
          <a:p>
            <a:pPr>
              <a:lnSpc>
                <a:spcPct val="150000"/>
              </a:lnSpc>
            </a:pPr>
            <a:r>
              <a:rPr lang="en-US" sz="4000" b="0" i="0" dirty="0">
                <a:solidFill>
                  <a:srgbClr val="000000"/>
                </a:solidFill>
                <a:effectLst/>
                <a:latin typeface="Frutiger LT Black"/>
              </a:rPr>
              <a:t>While some risk factors for dementia can’t be changed, there are many ways you can </a:t>
            </a:r>
            <a:br>
              <a:rPr lang="en-US" sz="4000" dirty="0">
                <a:solidFill>
                  <a:srgbClr val="000000"/>
                </a:solidFill>
                <a:latin typeface="Frutiger LT Black"/>
              </a:rPr>
            </a:br>
            <a:r>
              <a:rPr lang="en-US" sz="4000" b="0" i="0" dirty="0">
                <a:solidFill>
                  <a:srgbClr val="000000"/>
                </a:solidFill>
                <a:effectLst/>
                <a:latin typeface="Frutiger LT Black"/>
              </a:rPr>
              <a:t>reduce your overall dementia risk.</a:t>
            </a:r>
            <a:r>
              <a:rPr lang="en-US" sz="4000" dirty="0">
                <a:solidFill>
                  <a:srgbClr val="000000"/>
                </a:solidFill>
                <a:latin typeface="Frutiger LT Black"/>
              </a:rPr>
              <a:t> </a:t>
            </a:r>
            <a:endParaRPr lang="en-CA" sz="4000" dirty="0">
              <a:latin typeface="Frutiger LT Black" panose="02000503000000000000" pitchFamily="2" charset="0"/>
            </a:endParaRPr>
          </a:p>
        </p:txBody>
      </p:sp>
      <p:pic>
        <p:nvPicPr>
          <p:cNvPr id="3" name="Graphic 2" descr="Line arrow: Straight with solid fill">
            <a:extLst>
              <a:ext uri="{FF2B5EF4-FFF2-40B4-BE49-F238E27FC236}">
                <a16:creationId xmlns:a16="http://schemas.microsoft.com/office/drawing/2014/main" id="{79907A41-6392-AA11-1D98-09A1CDA613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6898640" y="3327400"/>
            <a:ext cx="2346960" cy="2346960"/>
          </a:xfrm>
          <a:prstGeom prst="rect">
            <a:avLst/>
          </a:prstGeom>
        </p:spPr>
      </p:pic>
    </p:spTree>
    <p:extLst>
      <p:ext uri="{BB962C8B-B14F-4D97-AF65-F5344CB8AC3E}">
        <p14:creationId xmlns:p14="http://schemas.microsoft.com/office/powerpoint/2010/main" val="3714792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2241DB1-496D-834B-08CF-0D41DD9291F3}"/>
              </a:ext>
            </a:extLst>
          </p:cNvPr>
          <p:cNvSpPr>
            <a:spLocks noGrp="1" noRot="1" noMove="1" noResize="1" noEditPoints="1" noAdjustHandles="1" noChangeArrowheads="1" noChangeShapeType="1"/>
          </p:cNvSpPr>
          <p:nvPr/>
        </p:nvSpPr>
        <p:spPr>
          <a:xfrm>
            <a:off x="0" y="0"/>
            <a:ext cx="12192000" cy="6858000"/>
          </a:xfrm>
          <a:prstGeom prst="rect">
            <a:avLst/>
          </a:prstGeom>
          <a:solidFill>
            <a:srgbClr val="CCEF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extBox 1">
            <a:extLst>
              <a:ext uri="{FF2B5EF4-FFF2-40B4-BE49-F238E27FC236}">
                <a16:creationId xmlns:a16="http://schemas.microsoft.com/office/drawing/2014/main" id="{EBC8589D-CFD5-226F-1A24-2FC4E8144D99}"/>
              </a:ext>
            </a:extLst>
          </p:cNvPr>
          <p:cNvSpPr txBox="1"/>
          <p:nvPr/>
        </p:nvSpPr>
        <p:spPr>
          <a:xfrm>
            <a:off x="814939" y="1334902"/>
            <a:ext cx="9154160" cy="2766911"/>
          </a:xfrm>
          <a:prstGeom prst="rect">
            <a:avLst/>
          </a:prstGeom>
          <a:noFill/>
        </p:spPr>
        <p:txBody>
          <a:bodyPr wrap="square" lIns="91440" tIns="45720" rIns="91440" bIns="45720" rtlCol="0" anchor="t">
            <a:spAutoFit/>
          </a:bodyPr>
          <a:lstStyle/>
          <a:p>
            <a:pPr>
              <a:lnSpc>
                <a:spcPct val="150000"/>
              </a:lnSpc>
            </a:pPr>
            <a:r>
              <a:rPr lang="en-US" sz="4000" b="0" i="0" dirty="0">
                <a:solidFill>
                  <a:srgbClr val="000000"/>
                </a:solidFill>
                <a:effectLst/>
                <a:latin typeface="Frutiger LT Black"/>
              </a:rPr>
              <a:t>Follow </a:t>
            </a:r>
            <a:r>
              <a:rPr lang="en-US" sz="4000" dirty="0">
                <a:solidFill>
                  <a:srgbClr val="000000"/>
                </a:solidFill>
                <a:latin typeface="Frutiger LT Black"/>
              </a:rPr>
              <a:t>as many of these </a:t>
            </a:r>
            <a:r>
              <a:rPr lang="en-US" sz="4000" b="0" i="0" dirty="0">
                <a:solidFill>
                  <a:srgbClr val="000000"/>
                </a:solidFill>
                <a:effectLst/>
                <a:latin typeface="Frutiger LT Black"/>
              </a:rPr>
              <a:t>10 evidence-based </a:t>
            </a:r>
            <a:r>
              <a:rPr lang="en-US" sz="4000" dirty="0">
                <a:solidFill>
                  <a:srgbClr val="000000"/>
                </a:solidFill>
                <a:latin typeface="Frutiger LT Black"/>
              </a:rPr>
              <a:t>actions</a:t>
            </a:r>
            <a:r>
              <a:rPr lang="en-US" sz="4000" b="0" i="0" dirty="0">
                <a:solidFill>
                  <a:srgbClr val="000000"/>
                </a:solidFill>
                <a:effectLst/>
                <a:latin typeface="Frutiger LT Black"/>
              </a:rPr>
              <a:t> </a:t>
            </a:r>
            <a:r>
              <a:rPr lang="en-US" sz="4000" dirty="0">
                <a:solidFill>
                  <a:srgbClr val="000000"/>
                </a:solidFill>
                <a:latin typeface="Frutiger LT Black"/>
              </a:rPr>
              <a:t>as you can to</a:t>
            </a:r>
            <a:r>
              <a:rPr lang="en-US" sz="4000" b="0" i="0" dirty="0">
                <a:solidFill>
                  <a:srgbClr val="000000"/>
                </a:solidFill>
                <a:effectLst/>
                <a:latin typeface="Frutiger LT Black"/>
              </a:rPr>
              <a:t> reduce your risk of developing dementia.</a:t>
            </a:r>
            <a:r>
              <a:rPr lang="en-US" sz="4000" dirty="0">
                <a:solidFill>
                  <a:srgbClr val="000000"/>
                </a:solidFill>
                <a:latin typeface="Frutiger LT Black"/>
              </a:rPr>
              <a:t> </a:t>
            </a:r>
            <a:endParaRPr lang="en-CA" sz="4000" dirty="0">
              <a:latin typeface="Frutiger LT Black" panose="02000503000000000000" pitchFamily="2" charset="0"/>
            </a:endParaRPr>
          </a:p>
        </p:txBody>
      </p:sp>
      <p:pic>
        <p:nvPicPr>
          <p:cNvPr id="3" name="Graphic 2" descr="Line arrow: Straight with solid fill">
            <a:extLst>
              <a:ext uri="{FF2B5EF4-FFF2-40B4-BE49-F238E27FC236}">
                <a16:creationId xmlns:a16="http://schemas.microsoft.com/office/drawing/2014/main" id="{79907A41-6392-AA11-1D98-09A1CDA613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a:off x="6898640" y="3327400"/>
            <a:ext cx="2346960" cy="2346960"/>
          </a:xfrm>
          <a:prstGeom prst="rect">
            <a:avLst/>
          </a:prstGeom>
        </p:spPr>
      </p:pic>
    </p:spTree>
    <p:extLst>
      <p:ext uri="{BB962C8B-B14F-4D97-AF65-F5344CB8AC3E}">
        <p14:creationId xmlns:p14="http://schemas.microsoft.com/office/powerpoint/2010/main" val="1130330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background with a black square&#10;&#10;Description automatically generated with medium confidence">
            <a:extLst>
              <a:ext uri="{FF2B5EF4-FFF2-40B4-BE49-F238E27FC236}">
                <a16:creationId xmlns:a16="http://schemas.microsoft.com/office/drawing/2014/main" id="{A0ECD61C-0BB6-47F6-B087-2E16403B528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02390" y="1889287"/>
            <a:ext cx="3079425" cy="3079425"/>
          </a:xfrm>
          <a:prstGeom prst="rect">
            <a:avLst/>
          </a:prstGeom>
        </p:spPr>
      </p:pic>
      <p:sp>
        <p:nvSpPr>
          <p:cNvPr id="4" name="Google Shape;16;p2">
            <a:extLst>
              <a:ext uri="{FF2B5EF4-FFF2-40B4-BE49-F238E27FC236}">
                <a16:creationId xmlns:a16="http://schemas.microsoft.com/office/drawing/2014/main" id="{89B41025-F9E7-A5EE-5E7E-3412094317CF}"/>
              </a:ext>
            </a:extLst>
          </p:cNvPr>
          <p:cNvSpPr/>
          <p:nvPr/>
        </p:nvSpPr>
        <p:spPr>
          <a:xfrm rot="-5400000">
            <a:off x="3217652" y="-3225000"/>
            <a:ext cx="176100" cy="66261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5;p2">
            <a:extLst>
              <a:ext uri="{FF2B5EF4-FFF2-40B4-BE49-F238E27FC236}">
                <a16:creationId xmlns:a16="http://schemas.microsoft.com/office/drawing/2014/main" id="{B13187FD-1F1A-0DEB-6A93-9E5747307DEC}"/>
              </a:ext>
            </a:extLst>
          </p:cNvPr>
          <p:cNvSpPr/>
          <p:nvPr/>
        </p:nvSpPr>
        <p:spPr>
          <a:xfrm>
            <a:off x="12015900" y="5184900"/>
            <a:ext cx="176100" cy="16731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a:extLst>
              <a:ext uri="{FF2B5EF4-FFF2-40B4-BE49-F238E27FC236}">
                <a16:creationId xmlns:a16="http://schemas.microsoft.com/office/drawing/2014/main" id="{02A75396-F96D-7120-C787-9D14BCF719E6}"/>
              </a:ext>
            </a:extLst>
          </p:cNvPr>
          <p:cNvSpPr txBox="1"/>
          <p:nvPr/>
        </p:nvSpPr>
        <p:spPr>
          <a:xfrm>
            <a:off x="349016" y="948127"/>
            <a:ext cx="9118265" cy="646331"/>
          </a:xfrm>
          <a:prstGeom prst="rect">
            <a:avLst/>
          </a:prstGeom>
          <a:noFill/>
        </p:spPr>
        <p:txBody>
          <a:bodyPr wrap="square">
            <a:spAutoFit/>
          </a:bodyPr>
          <a:lstStyle/>
          <a:p>
            <a:r>
              <a:rPr lang="en-US" sz="3600" b="0" i="0" dirty="0">
                <a:solidFill>
                  <a:srgbClr val="000000"/>
                </a:solidFill>
                <a:effectLst/>
                <a:latin typeface="Frutiger LT Black" panose="02000503000000000000" pitchFamily="2" charset="0"/>
              </a:rPr>
              <a:t>Protect and support your hearing</a:t>
            </a:r>
            <a:endParaRPr lang="en-CA" sz="3600" dirty="0">
              <a:latin typeface="Frutiger LT Black" panose="02000503000000000000" pitchFamily="2" charset="0"/>
            </a:endParaRPr>
          </a:p>
        </p:txBody>
      </p:sp>
      <p:sp>
        <p:nvSpPr>
          <p:cNvPr id="6" name="TextBox 5">
            <a:extLst>
              <a:ext uri="{FF2B5EF4-FFF2-40B4-BE49-F238E27FC236}">
                <a16:creationId xmlns:a16="http://schemas.microsoft.com/office/drawing/2014/main" id="{A541016F-8E59-0719-7406-45F2BC71AEEC}"/>
              </a:ext>
            </a:extLst>
          </p:cNvPr>
          <p:cNvSpPr txBox="1"/>
          <p:nvPr/>
        </p:nvSpPr>
        <p:spPr>
          <a:xfrm>
            <a:off x="710069" y="2250551"/>
            <a:ext cx="7892321" cy="2585323"/>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rPr>
              <a:t>Hearing loss in midlife can increase relative dementia risk by an average of 90%.</a:t>
            </a:r>
            <a:endParaRPr lang="en-US" sz="2400" dirty="0">
              <a:latin typeface="Frutiger LT Light" panose="02000503000000000000" pitchFamily="2" charset="0"/>
            </a:endParaRPr>
          </a:p>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rPr>
              <a:t>But that risk is largely eliminated if you use a hearing aid to correct for that loss.</a:t>
            </a:r>
          </a:p>
          <a:p>
            <a:endParaRPr lang="en-CA" dirty="0"/>
          </a:p>
        </p:txBody>
      </p:sp>
    </p:spTree>
    <p:extLst>
      <p:ext uri="{BB962C8B-B14F-4D97-AF65-F5344CB8AC3E}">
        <p14:creationId xmlns:p14="http://schemas.microsoft.com/office/powerpoint/2010/main" val="1007002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afterEffect">
                                  <p:stCondLst>
                                    <p:cond delay="0"/>
                                  </p:stCondLst>
                                  <p:iterate type="lt">
                                    <p:tmPct val="4000"/>
                                  </p:iterate>
                                  <p:childTnLst>
                                    <p:set>
                                      <p:cBhvr override="childStyle">
                                        <p:cTn id="6" dur="500" fill="hold"/>
                                        <p:tgtEl>
                                          <p:spTgt spid="2"/>
                                        </p:tgtEl>
                                        <p:attrNameLst>
                                          <p:attrName>style.color</p:attrName>
                                        </p:attrNameLst>
                                      </p:cBhvr>
                                      <p:to>
                                        <p:clrVal>
                                          <a:srgbClr val="00308C"/>
                                        </p:clrVal>
                                      </p:to>
                                    </p:set>
                                    <p:set>
                                      <p:cBhvr>
                                        <p:cTn id="7" dur="500" fill="hold"/>
                                        <p:tgtEl>
                                          <p:spTgt spid="2"/>
                                        </p:tgtEl>
                                        <p:attrNameLst>
                                          <p:attrName>fillcolor</p:attrName>
                                        </p:attrNameLst>
                                      </p:cBhvr>
                                      <p:to>
                                        <p:clrVal>
                                          <a:srgbClr val="00308C"/>
                                        </p:clrVal>
                                      </p:to>
                                    </p:set>
                                    <p:set>
                                      <p:cBhvr>
                                        <p:cTn id="8"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cloud in a black background&#10;&#10;Description automatically generated">
            <a:extLst>
              <a:ext uri="{FF2B5EF4-FFF2-40B4-BE49-F238E27FC236}">
                <a16:creationId xmlns:a16="http://schemas.microsoft.com/office/drawing/2014/main" id="{B1DF1BEB-0B6C-54DB-3CAE-0CF3B88F1F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86717" y="2067491"/>
            <a:ext cx="2723017" cy="2723017"/>
          </a:xfrm>
          <a:prstGeom prst="rect">
            <a:avLst/>
          </a:prstGeom>
        </p:spPr>
      </p:pic>
      <p:sp>
        <p:nvSpPr>
          <p:cNvPr id="4" name="Google Shape;159;p20">
            <a:extLst>
              <a:ext uri="{FF2B5EF4-FFF2-40B4-BE49-F238E27FC236}">
                <a16:creationId xmlns:a16="http://schemas.microsoft.com/office/drawing/2014/main" id="{2F948BD9-A177-9344-FD6C-D1DB9036BA8F}"/>
              </a:ext>
            </a:extLst>
          </p:cNvPr>
          <p:cNvSpPr/>
          <p:nvPr/>
        </p:nvSpPr>
        <p:spPr>
          <a:xfrm rot="-5400000">
            <a:off x="11345850" y="-670050"/>
            <a:ext cx="176100" cy="15162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60;p20">
            <a:extLst>
              <a:ext uri="{FF2B5EF4-FFF2-40B4-BE49-F238E27FC236}">
                <a16:creationId xmlns:a16="http://schemas.microsoft.com/office/drawing/2014/main" id="{EEB7A3BE-5ED7-9A83-AAF6-55C0520E6A76}"/>
              </a:ext>
            </a:extLst>
          </p:cNvPr>
          <p:cNvSpPr/>
          <p:nvPr/>
        </p:nvSpPr>
        <p:spPr>
          <a:xfrm rot="-5400000">
            <a:off x="670050" y="6011850"/>
            <a:ext cx="176100" cy="15162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a:extLst>
              <a:ext uri="{FF2B5EF4-FFF2-40B4-BE49-F238E27FC236}">
                <a16:creationId xmlns:a16="http://schemas.microsoft.com/office/drawing/2014/main" id="{2DE1EF26-809A-D2BC-E745-70913D0F7DA1}"/>
              </a:ext>
            </a:extLst>
          </p:cNvPr>
          <p:cNvSpPr txBox="1"/>
          <p:nvPr/>
        </p:nvSpPr>
        <p:spPr>
          <a:xfrm>
            <a:off x="370905" y="518435"/>
            <a:ext cx="8415812" cy="707886"/>
          </a:xfrm>
          <a:prstGeom prst="rect">
            <a:avLst/>
          </a:prstGeom>
          <a:noFill/>
        </p:spPr>
        <p:txBody>
          <a:bodyPr wrap="square">
            <a:spAutoFit/>
          </a:bodyPr>
          <a:lstStyle/>
          <a:p>
            <a:r>
              <a:rPr lang="en-CA" sz="4000" b="0" i="0" dirty="0">
                <a:solidFill>
                  <a:srgbClr val="000000"/>
                </a:solidFill>
                <a:effectLst/>
                <a:latin typeface="Frutiger LT Black" panose="02000503000000000000" pitchFamily="2" charset="0"/>
              </a:rPr>
              <a:t>Seek support for depression </a:t>
            </a:r>
            <a:endParaRPr lang="en-CA" sz="4000" dirty="0">
              <a:latin typeface="Frutiger LT Black" panose="02000503000000000000" pitchFamily="2" charset="0"/>
            </a:endParaRPr>
          </a:p>
        </p:txBody>
      </p:sp>
      <p:sp>
        <p:nvSpPr>
          <p:cNvPr id="6" name="TextBox 5">
            <a:extLst>
              <a:ext uri="{FF2B5EF4-FFF2-40B4-BE49-F238E27FC236}">
                <a16:creationId xmlns:a16="http://schemas.microsoft.com/office/drawing/2014/main" id="{62E540AC-9B94-DF80-78D4-6F2261FAB379}"/>
              </a:ext>
            </a:extLst>
          </p:cNvPr>
          <p:cNvSpPr txBox="1"/>
          <p:nvPr/>
        </p:nvSpPr>
        <p:spPr>
          <a:xfrm>
            <a:off x="835600" y="2067491"/>
            <a:ext cx="7892321" cy="2251065"/>
          </a:xfrm>
          <a:prstGeom prst="rect">
            <a:avLst/>
          </a:prstGeom>
          <a:noFill/>
        </p:spPr>
        <p:txBody>
          <a:bodyPr wrap="square" rtlCol="0">
            <a:spAutoFit/>
          </a:bodyPr>
          <a:lstStyle/>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rPr>
              <a:t>Depression in later life can increase relative risk of dementia by an average of 90%.</a:t>
            </a:r>
            <a:endParaRPr lang="en-US" sz="2400" dirty="0">
              <a:latin typeface="Frutiger LT Light" panose="02000503000000000000" pitchFamily="2" charset="0"/>
            </a:endParaRPr>
          </a:p>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rPr>
              <a:t>Depression is treatable! Seek help from a health-care provider.</a:t>
            </a:r>
            <a:endParaRPr lang="en-CA" sz="2400" dirty="0">
              <a:latin typeface="Frutiger LT Light" panose="02000503000000000000" pitchFamily="2" charset="0"/>
            </a:endParaRPr>
          </a:p>
        </p:txBody>
      </p:sp>
    </p:spTree>
    <p:extLst>
      <p:ext uri="{BB962C8B-B14F-4D97-AF65-F5344CB8AC3E}">
        <p14:creationId xmlns:p14="http://schemas.microsoft.com/office/powerpoint/2010/main" val="2336797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afterEffect">
                                  <p:stCondLst>
                                    <p:cond delay="0"/>
                                  </p:stCondLst>
                                  <p:iterate type="lt">
                                    <p:tmPct val="4000"/>
                                  </p:iterate>
                                  <p:childTnLst>
                                    <p:set>
                                      <p:cBhvr override="childStyle">
                                        <p:cTn id="6" dur="500" fill="hold"/>
                                        <p:tgtEl>
                                          <p:spTgt spid="2"/>
                                        </p:tgtEl>
                                        <p:attrNameLst>
                                          <p:attrName>style.color</p:attrName>
                                        </p:attrNameLst>
                                      </p:cBhvr>
                                      <p:to>
                                        <p:clrVal>
                                          <a:srgbClr val="00308C"/>
                                        </p:clrVal>
                                      </p:to>
                                    </p:set>
                                    <p:set>
                                      <p:cBhvr>
                                        <p:cTn id="7" dur="500" fill="hold"/>
                                        <p:tgtEl>
                                          <p:spTgt spid="2"/>
                                        </p:tgtEl>
                                        <p:attrNameLst>
                                          <p:attrName>fillcolor</p:attrName>
                                        </p:attrNameLst>
                                      </p:cBhvr>
                                      <p:to>
                                        <p:clrVal>
                                          <a:srgbClr val="00308C"/>
                                        </p:clrVal>
                                      </p:to>
                                    </p:set>
                                    <p:set>
                                      <p:cBhvr>
                                        <p:cTn id="8"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white stars on a black background&#10;&#10;Description automatically generated">
            <a:extLst>
              <a:ext uri="{FF2B5EF4-FFF2-40B4-BE49-F238E27FC236}">
                <a16:creationId xmlns:a16="http://schemas.microsoft.com/office/drawing/2014/main" id="{92AD62B5-E90A-8962-2760-4AE7D536F7A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88658" y="2332069"/>
            <a:ext cx="3461803" cy="3461803"/>
          </a:xfrm>
          <a:prstGeom prst="rect">
            <a:avLst/>
          </a:prstGeom>
        </p:spPr>
      </p:pic>
      <p:sp>
        <p:nvSpPr>
          <p:cNvPr id="4" name="Google Shape;182;p24">
            <a:extLst>
              <a:ext uri="{FF2B5EF4-FFF2-40B4-BE49-F238E27FC236}">
                <a16:creationId xmlns:a16="http://schemas.microsoft.com/office/drawing/2014/main" id="{42265394-C502-027A-0891-433EC7D86F86}"/>
              </a:ext>
            </a:extLst>
          </p:cNvPr>
          <p:cNvSpPr/>
          <p:nvPr/>
        </p:nvSpPr>
        <p:spPr>
          <a:xfrm rot="-5400000">
            <a:off x="4485725" y="-4479450"/>
            <a:ext cx="176100" cy="91350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83;p24">
            <a:extLst>
              <a:ext uri="{FF2B5EF4-FFF2-40B4-BE49-F238E27FC236}">
                <a16:creationId xmlns:a16="http://schemas.microsoft.com/office/drawing/2014/main" id="{EE9FE5D7-F863-0192-F32F-CC15D765B189}"/>
              </a:ext>
            </a:extLst>
          </p:cNvPr>
          <p:cNvSpPr/>
          <p:nvPr/>
        </p:nvSpPr>
        <p:spPr>
          <a:xfrm>
            <a:off x="12015900" y="5367300"/>
            <a:ext cx="176100" cy="14907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a:extLst>
              <a:ext uri="{FF2B5EF4-FFF2-40B4-BE49-F238E27FC236}">
                <a16:creationId xmlns:a16="http://schemas.microsoft.com/office/drawing/2014/main" id="{4C6D4221-0AF3-B683-58D9-91478D92CEC4}"/>
              </a:ext>
            </a:extLst>
          </p:cNvPr>
          <p:cNvSpPr txBox="1"/>
          <p:nvPr/>
        </p:nvSpPr>
        <p:spPr>
          <a:xfrm>
            <a:off x="296339" y="566958"/>
            <a:ext cx="7268153" cy="1446550"/>
          </a:xfrm>
          <a:prstGeom prst="rect">
            <a:avLst/>
          </a:prstGeom>
          <a:noFill/>
        </p:spPr>
        <p:txBody>
          <a:bodyPr wrap="square">
            <a:spAutoFit/>
          </a:bodyPr>
          <a:lstStyle/>
          <a:p>
            <a:r>
              <a:rPr lang="en-US" sz="4400" b="0" i="0" dirty="0">
                <a:solidFill>
                  <a:srgbClr val="000000"/>
                </a:solidFill>
                <a:effectLst/>
                <a:latin typeface="Frutiger LT Black" panose="02000503000000000000" pitchFamily="2" charset="0"/>
              </a:rPr>
              <a:t>Avoid concussion and traumatic brain injury</a:t>
            </a:r>
            <a:endParaRPr lang="en-CA" sz="4400" dirty="0">
              <a:latin typeface="Frutiger LT Black" panose="02000503000000000000" pitchFamily="2" charset="0"/>
            </a:endParaRPr>
          </a:p>
        </p:txBody>
      </p:sp>
      <p:sp>
        <p:nvSpPr>
          <p:cNvPr id="7" name="TextBox 6">
            <a:extLst>
              <a:ext uri="{FF2B5EF4-FFF2-40B4-BE49-F238E27FC236}">
                <a16:creationId xmlns:a16="http://schemas.microsoft.com/office/drawing/2014/main" id="{FB2894AA-8E28-3247-CE93-081DBDBD9913}"/>
              </a:ext>
            </a:extLst>
          </p:cNvPr>
          <p:cNvSpPr txBox="1"/>
          <p:nvPr/>
        </p:nvSpPr>
        <p:spPr>
          <a:xfrm>
            <a:off x="296339" y="2116884"/>
            <a:ext cx="7727369" cy="4467057"/>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US" sz="2400" dirty="0">
                <a:effectLst/>
                <a:latin typeface="Frutiger LT Light" panose="02000503000000000000" pitchFamily="2" charset="0"/>
              </a:rPr>
              <a:t>Traumatic brain injury in midlife can increase relative risk of dementia by an average of 80%</a:t>
            </a:r>
            <a:endParaRPr lang="en-US" sz="2400" dirty="0">
              <a:latin typeface="Frutiger LT Light" panose="02000503000000000000" pitchFamily="2" charset="0"/>
            </a:endParaRPr>
          </a:p>
          <a:p>
            <a:pPr marL="285750" indent="-285750">
              <a:lnSpc>
                <a:spcPct val="150000"/>
              </a:lnSpc>
              <a:buFont typeface="Arial" panose="020B0604020202020204" pitchFamily="34" charset="0"/>
              <a:buChar char="•"/>
            </a:pPr>
            <a:r>
              <a:rPr lang="en-US" sz="2400" dirty="0">
                <a:effectLst/>
                <a:latin typeface="Frutiger LT Light" panose="02000503000000000000" pitchFamily="2" charset="0"/>
              </a:rPr>
              <a:t>If you have had traumatic brain injury in the past, you can still reduce your dementia risk by taking action on the other fronts we've identified.</a:t>
            </a:r>
          </a:p>
          <a:p>
            <a:pPr marL="285750" indent="-285750">
              <a:lnSpc>
                <a:spcPct val="150000"/>
              </a:lnSpc>
              <a:buFont typeface="Arial" panose="020B0604020202020204" pitchFamily="34" charset="0"/>
              <a:buChar char="•"/>
            </a:pPr>
            <a:r>
              <a:rPr lang="en-US" sz="2400" dirty="0">
                <a:effectLst/>
                <a:latin typeface="Frutiger LT Light" panose="02000503000000000000" pitchFamily="2" charset="0"/>
              </a:rPr>
              <a:t>Also try to avoid traumatic brain injury in future by paying attention to surroundings when walking, rolling or driving; avoiding risky activities; and playing safe.</a:t>
            </a:r>
          </a:p>
        </p:txBody>
      </p:sp>
    </p:spTree>
    <p:extLst>
      <p:ext uri="{BB962C8B-B14F-4D97-AF65-F5344CB8AC3E}">
        <p14:creationId xmlns:p14="http://schemas.microsoft.com/office/powerpoint/2010/main" val="1622308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afterEffect">
                                  <p:stCondLst>
                                    <p:cond delay="0"/>
                                  </p:stCondLst>
                                  <p:iterate type="lt">
                                    <p:tmPct val="4000"/>
                                  </p:iterate>
                                  <p:childTnLst>
                                    <p:set>
                                      <p:cBhvr override="childStyle">
                                        <p:cTn id="6" dur="500" fill="hold"/>
                                        <p:tgtEl>
                                          <p:spTgt spid="2"/>
                                        </p:tgtEl>
                                        <p:attrNameLst>
                                          <p:attrName>style.color</p:attrName>
                                        </p:attrNameLst>
                                      </p:cBhvr>
                                      <p:to>
                                        <p:clrVal>
                                          <a:srgbClr val="00308C"/>
                                        </p:clrVal>
                                      </p:to>
                                    </p:set>
                                    <p:set>
                                      <p:cBhvr>
                                        <p:cTn id="7" dur="500" fill="hold"/>
                                        <p:tgtEl>
                                          <p:spTgt spid="2"/>
                                        </p:tgtEl>
                                        <p:attrNameLst>
                                          <p:attrName>fillcolor</p:attrName>
                                        </p:attrNameLst>
                                      </p:cBhvr>
                                      <p:to>
                                        <p:clrVal>
                                          <a:srgbClr val="00308C"/>
                                        </p:clrVal>
                                      </p:to>
                                    </p:set>
                                    <p:set>
                                      <p:cBhvr>
                                        <p:cTn id="8"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person in a black background&#10;&#10;Description automatically generated">
            <a:extLst>
              <a:ext uri="{FF2B5EF4-FFF2-40B4-BE49-F238E27FC236}">
                <a16:creationId xmlns:a16="http://schemas.microsoft.com/office/drawing/2014/main" id="{490D2D3F-30DD-D6A9-CBCE-02147F47EBB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1382" y="1901322"/>
            <a:ext cx="2706867" cy="2706867"/>
          </a:xfrm>
          <a:prstGeom prst="rect">
            <a:avLst/>
          </a:prstGeom>
        </p:spPr>
      </p:pic>
      <p:sp>
        <p:nvSpPr>
          <p:cNvPr id="4" name="Google Shape;59;p10">
            <a:extLst>
              <a:ext uri="{FF2B5EF4-FFF2-40B4-BE49-F238E27FC236}">
                <a16:creationId xmlns:a16="http://schemas.microsoft.com/office/drawing/2014/main" id="{A19ADB75-5A4B-ADC2-A890-CCECD8E32CFC}"/>
              </a:ext>
            </a:extLst>
          </p:cNvPr>
          <p:cNvSpPr/>
          <p:nvPr/>
        </p:nvSpPr>
        <p:spPr>
          <a:xfrm rot="10800000">
            <a:off x="12015900" y="0"/>
            <a:ext cx="176100" cy="16188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60;p10">
            <a:extLst>
              <a:ext uri="{FF2B5EF4-FFF2-40B4-BE49-F238E27FC236}">
                <a16:creationId xmlns:a16="http://schemas.microsoft.com/office/drawing/2014/main" id="{7ED20263-6464-7AFB-E9F5-02B8B302A93F}"/>
              </a:ext>
            </a:extLst>
          </p:cNvPr>
          <p:cNvSpPr/>
          <p:nvPr/>
        </p:nvSpPr>
        <p:spPr>
          <a:xfrm rot="10800000">
            <a:off x="0" y="0"/>
            <a:ext cx="176100" cy="16188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a:extLst>
              <a:ext uri="{FF2B5EF4-FFF2-40B4-BE49-F238E27FC236}">
                <a16:creationId xmlns:a16="http://schemas.microsoft.com/office/drawing/2014/main" id="{481F8D38-4619-A9BC-C4A8-0D303E740297}"/>
              </a:ext>
            </a:extLst>
          </p:cNvPr>
          <p:cNvSpPr txBox="1"/>
          <p:nvPr/>
        </p:nvSpPr>
        <p:spPr>
          <a:xfrm>
            <a:off x="412834" y="611045"/>
            <a:ext cx="6094990" cy="769441"/>
          </a:xfrm>
          <a:prstGeom prst="rect">
            <a:avLst/>
          </a:prstGeom>
          <a:noFill/>
        </p:spPr>
        <p:txBody>
          <a:bodyPr wrap="square">
            <a:spAutoFit/>
          </a:bodyPr>
          <a:lstStyle/>
          <a:p>
            <a:r>
              <a:rPr lang="en-CA" sz="4400" b="0" i="0" dirty="0">
                <a:solidFill>
                  <a:srgbClr val="000000"/>
                </a:solidFill>
                <a:effectLst/>
                <a:latin typeface="Frutiger LT Black" panose="02000503000000000000" pitchFamily="2" charset="0"/>
              </a:rPr>
              <a:t>Stay socially active</a:t>
            </a:r>
            <a:endParaRPr lang="en-CA" sz="4400" dirty="0">
              <a:latin typeface="Frutiger LT Black" panose="02000503000000000000" pitchFamily="2" charset="0"/>
            </a:endParaRPr>
          </a:p>
        </p:txBody>
      </p:sp>
      <p:sp>
        <p:nvSpPr>
          <p:cNvPr id="7" name="TextBox 6">
            <a:extLst>
              <a:ext uri="{FF2B5EF4-FFF2-40B4-BE49-F238E27FC236}">
                <a16:creationId xmlns:a16="http://schemas.microsoft.com/office/drawing/2014/main" id="{807CDB4A-AA31-813F-452D-239A4BE3BAC8}"/>
              </a:ext>
            </a:extLst>
          </p:cNvPr>
          <p:cNvSpPr txBox="1"/>
          <p:nvPr/>
        </p:nvSpPr>
        <p:spPr>
          <a:xfrm>
            <a:off x="467360" y="1722640"/>
            <a:ext cx="8444165" cy="4678204"/>
          </a:xfrm>
          <a:prstGeom prst="rect">
            <a:avLst/>
          </a:prstGeom>
          <a:noFill/>
        </p:spPr>
        <p:txBody>
          <a:bodyPr wrap="square">
            <a:spAutoFit/>
          </a:bodyPr>
          <a:lstStyle/>
          <a:p>
            <a:r>
              <a:rPr lang="en-US" b="1" dirty="0">
                <a:effectLst/>
                <a:latin typeface="Frutiger LT Light" panose="02000503000000000000" pitchFamily="2" charset="0"/>
              </a:rPr>
              <a:t>Social isolation in later life can increase relative dementia risk by an average of 60%.</a:t>
            </a:r>
          </a:p>
          <a:p>
            <a:endParaRPr lang="en-US" sz="1600" b="1" dirty="0">
              <a:latin typeface="Frutiger LT Light" panose="02000503000000000000" pitchFamily="2" charset="0"/>
            </a:endParaRPr>
          </a:p>
          <a:p>
            <a:r>
              <a:rPr lang="en-US" sz="1600" dirty="0">
                <a:effectLst/>
                <a:latin typeface="Frutiger LT Light" panose="02000503000000000000" pitchFamily="2" charset="0"/>
              </a:rPr>
              <a:t>Suggestions for older people from the National Institute on Aging in the US include:</a:t>
            </a:r>
          </a:p>
          <a:p>
            <a:endParaRPr lang="en-US" sz="1600" dirty="0">
              <a:latin typeface="Frutiger LT Light" panose="02000503000000000000" pitchFamily="2" charset="0"/>
            </a:endParaRPr>
          </a:p>
          <a:p>
            <a:pPr marL="285750" indent="-285750">
              <a:lnSpc>
                <a:spcPct val="150000"/>
              </a:lnSpc>
              <a:buFont typeface="Arial" panose="020B0604020202020204" pitchFamily="34" charset="0"/>
              <a:buChar char="•"/>
            </a:pPr>
            <a:r>
              <a:rPr lang="en-US" sz="1600" dirty="0">
                <a:effectLst/>
                <a:latin typeface="Frutiger LT Light" panose="02000503000000000000" pitchFamily="2" charset="0"/>
              </a:rPr>
              <a:t>Playing cards or other games with friends in person or online.</a:t>
            </a:r>
          </a:p>
          <a:p>
            <a:pPr marL="285750" indent="-285750">
              <a:lnSpc>
                <a:spcPct val="150000"/>
              </a:lnSpc>
              <a:buFont typeface="Arial" panose="020B0604020202020204" pitchFamily="34" charset="0"/>
              <a:buChar char="•"/>
            </a:pPr>
            <a:r>
              <a:rPr lang="en-US" sz="1600" dirty="0">
                <a:effectLst/>
                <a:latin typeface="Frutiger LT Light" panose="02000503000000000000" pitchFamily="2" charset="0"/>
              </a:rPr>
              <a:t>Travel with a group of older adults, such as a retiree group</a:t>
            </a:r>
          </a:p>
          <a:p>
            <a:pPr marL="285750" indent="-285750">
              <a:lnSpc>
                <a:spcPct val="150000"/>
              </a:lnSpc>
              <a:buFont typeface="Arial" panose="020B0604020202020204" pitchFamily="34" charset="0"/>
              <a:buChar char="•"/>
            </a:pPr>
            <a:r>
              <a:rPr lang="en-US" sz="1600" dirty="0">
                <a:effectLst/>
                <a:latin typeface="Frutiger LT Light" panose="02000503000000000000" pitchFamily="2" charset="0"/>
              </a:rPr>
              <a:t>Video chat or call your friends and family members</a:t>
            </a:r>
          </a:p>
          <a:p>
            <a:pPr marL="285750" indent="-285750">
              <a:lnSpc>
                <a:spcPct val="150000"/>
              </a:lnSpc>
              <a:buFont typeface="Arial" panose="020B0604020202020204" pitchFamily="34" charset="0"/>
              <a:buChar char="•"/>
            </a:pPr>
            <a:r>
              <a:rPr lang="en-US" sz="1600" dirty="0">
                <a:effectLst/>
                <a:latin typeface="Frutiger LT Light" panose="02000503000000000000" pitchFamily="2" charset="0"/>
              </a:rPr>
              <a:t>Try different restaurants with your loved ones.</a:t>
            </a:r>
          </a:p>
          <a:p>
            <a:pPr marL="285750" indent="-285750">
              <a:lnSpc>
                <a:spcPct val="150000"/>
              </a:lnSpc>
              <a:buFont typeface="Arial" panose="020B0604020202020204" pitchFamily="34" charset="0"/>
              <a:buChar char="•"/>
            </a:pPr>
            <a:r>
              <a:rPr lang="en-US" sz="1600" dirty="0">
                <a:effectLst/>
                <a:latin typeface="Frutiger LT Light" panose="02000503000000000000" pitchFamily="2" charset="0"/>
              </a:rPr>
              <a:t>Join a group interested in a hobby such as knitting, hiking, birdwatching, painting or wood carving.</a:t>
            </a:r>
          </a:p>
          <a:p>
            <a:pPr marL="285750" indent="-285750">
              <a:lnSpc>
                <a:spcPct val="150000"/>
              </a:lnSpc>
              <a:buFont typeface="Arial" panose="020B0604020202020204" pitchFamily="34" charset="0"/>
              <a:buChar char="•"/>
            </a:pPr>
            <a:r>
              <a:rPr lang="en-US" sz="1600" dirty="0">
                <a:effectLst/>
                <a:latin typeface="Frutiger LT Light" panose="02000503000000000000" pitchFamily="2" charset="0"/>
              </a:rPr>
              <a:t>Reconnect with old friends through your high school or college alumni association.</a:t>
            </a:r>
          </a:p>
          <a:p>
            <a:pPr marL="285750" indent="-285750">
              <a:lnSpc>
                <a:spcPct val="150000"/>
              </a:lnSpc>
              <a:buFont typeface="Arial" panose="020B0604020202020204" pitchFamily="34" charset="0"/>
              <a:buChar char="•"/>
            </a:pPr>
            <a:r>
              <a:rPr lang="en-US" sz="1600" dirty="0">
                <a:effectLst/>
                <a:latin typeface="Frutiger LT Light" panose="02000503000000000000" pitchFamily="2" charset="0"/>
              </a:rPr>
              <a:t>Volunteer at a school, library, museum, hospital or animal shelter</a:t>
            </a:r>
          </a:p>
          <a:p>
            <a:pPr marL="285750" indent="-285750">
              <a:lnSpc>
                <a:spcPct val="150000"/>
              </a:lnSpc>
              <a:buFont typeface="Arial" panose="020B0604020202020204" pitchFamily="34" charset="0"/>
              <a:buChar char="•"/>
            </a:pPr>
            <a:r>
              <a:rPr lang="en-US" sz="1600" dirty="0">
                <a:effectLst/>
                <a:latin typeface="Frutiger LT Light" panose="02000503000000000000" pitchFamily="2" charset="0"/>
              </a:rPr>
              <a:t>Visit a community or senior </a:t>
            </a:r>
            <a:r>
              <a:rPr lang="en-US" sz="1600" dirty="0" err="1">
                <a:effectLst/>
                <a:latin typeface="Frutiger LT Light" panose="02000503000000000000" pitchFamily="2" charset="0"/>
              </a:rPr>
              <a:t>centre</a:t>
            </a:r>
            <a:r>
              <a:rPr lang="en-US" sz="1600" dirty="0">
                <a:effectLst/>
                <a:latin typeface="Frutiger LT Light" panose="02000503000000000000" pitchFamily="2" charset="0"/>
              </a:rPr>
              <a:t> and take part in its activities</a:t>
            </a:r>
          </a:p>
          <a:p>
            <a:pPr marL="742950" lvl="1" indent="-285750">
              <a:buFont typeface="Arial" panose="020B0604020202020204" pitchFamily="34" charset="0"/>
              <a:buChar char="•"/>
            </a:pPr>
            <a:endParaRPr lang="en-CA" sz="1600" dirty="0">
              <a:latin typeface="Frutiger LT Light" panose="02000503000000000000" pitchFamily="2" charset="0"/>
            </a:endParaRPr>
          </a:p>
        </p:txBody>
      </p:sp>
    </p:spTree>
    <p:extLst>
      <p:ext uri="{BB962C8B-B14F-4D97-AF65-F5344CB8AC3E}">
        <p14:creationId xmlns:p14="http://schemas.microsoft.com/office/powerpoint/2010/main" val="290878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afterEffect">
                                  <p:stCondLst>
                                    <p:cond delay="0"/>
                                  </p:stCondLst>
                                  <p:iterate type="lt">
                                    <p:tmPct val="4000"/>
                                  </p:iterate>
                                  <p:childTnLst>
                                    <p:set>
                                      <p:cBhvr override="childStyle">
                                        <p:cTn id="6" dur="500" fill="hold"/>
                                        <p:tgtEl>
                                          <p:spTgt spid="2"/>
                                        </p:tgtEl>
                                        <p:attrNameLst>
                                          <p:attrName>style.color</p:attrName>
                                        </p:attrNameLst>
                                      </p:cBhvr>
                                      <p:to>
                                        <p:clrVal>
                                          <a:srgbClr val="00308C"/>
                                        </p:clrVal>
                                      </p:to>
                                    </p:set>
                                    <p:set>
                                      <p:cBhvr>
                                        <p:cTn id="7" dur="500" fill="hold"/>
                                        <p:tgtEl>
                                          <p:spTgt spid="2"/>
                                        </p:tgtEl>
                                        <p:attrNameLst>
                                          <p:attrName>fillcolor</p:attrName>
                                        </p:attrNameLst>
                                      </p:cBhvr>
                                      <p:to>
                                        <p:clrVal>
                                          <a:srgbClr val="00308C"/>
                                        </p:clrVal>
                                      </p:to>
                                    </p:set>
                                    <p:set>
                                      <p:cBhvr>
                                        <p:cTn id="8"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white heart on a black background&#10;&#10;Description automatically generated">
            <a:extLst>
              <a:ext uri="{FF2B5EF4-FFF2-40B4-BE49-F238E27FC236}">
                <a16:creationId xmlns:a16="http://schemas.microsoft.com/office/drawing/2014/main" id="{0FC5F3AC-43CE-0B7C-C68A-0CFDBF0EC28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34563" y="2022201"/>
            <a:ext cx="2813598" cy="2813598"/>
          </a:xfrm>
          <a:prstGeom prst="rect">
            <a:avLst/>
          </a:prstGeom>
        </p:spPr>
      </p:pic>
      <p:sp>
        <p:nvSpPr>
          <p:cNvPr id="4" name="Google Shape;177;p23">
            <a:extLst>
              <a:ext uri="{FF2B5EF4-FFF2-40B4-BE49-F238E27FC236}">
                <a16:creationId xmlns:a16="http://schemas.microsoft.com/office/drawing/2014/main" id="{68FACFAE-2357-39D6-5B12-664DB0F1C7C5}"/>
              </a:ext>
            </a:extLst>
          </p:cNvPr>
          <p:cNvSpPr/>
          <p:nvPr/>
        </p:nvSpPr>
        <p:spPr>
          <a:xfrm rot="5400000">
            <a:off x="2197450" y="-2197350"/>
            <a:ext cx="173400" cy="45681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78;p23">
            <a:extLst>
              <a:ext uri="{FF2B5EF4-FFF2-40B4-BE49-F238E27FC236}">
                <a16:creationId xmlns:a16="http://schemas.microsoft.com/office/drawing/2014/main" id="{5A8BCBFD-C89C-048F-ECC2-140AF4DC7192}"/>
              </a:ext>
            </a:extLst>
          </p:cNvPr>
          <p:cNvSpPr/>
          <p:nvPr/>
        </p:nvSpPr>
        <p:spPr>
          <a:xfrm>
            <a:off x="12015900" y="1714500"/>
            <a:ext cx="176100" cy="51435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a:extLst>
              <a:ext uri="{FF2B5EF4-FFF2-40B4-BE49-F238E27FC236}">
                <a16:creationId xmlns:a16="http://schemas.microsoft.com/office/drawing/2014/main" id="{2D6E1D81-AFEF-24B1-07EC-66FD7173301B}"/>
              </a:ext>
            </a:extLst>
          </p:cNvPr>
          <p:cNvSpPr txBox="1"/>
          <p:nvPr/>
        </p:nvSpPr>
        <p:spPr>
          <a:xfrm>
            <a:off x="403647" y="556801"/>
            <a:ext cx="6094990" cy="769441"/>
          </a:xfrm>
          <a:prstGeom prst="rect">
            <a:avLst/>
          </a:prstGeom>
          <a:noFill/>
        </p:spPr>
        <p:txBody>
          <a:bodyPr wrap="square">
            <a:spAutoFit/>
          </a:bodyPr>
          <a:lstStyle/>
          <a:p>
            <a:r>
              <a:rPr lang="en-CA" sz="4400" b="0" i="0" dirty="0">
                <a:solidFill>
                  <a:srgbClr val="000000"/>
                </a:solidFill>
                <a:effectLst/>
                <a:latin typeface="Frutiger LT Black" panose="02000503000000000000" pitchFamily="2" charset="0"/>
              </a:rPr>
              <a:t>Protect your heart</a:t>
            </a:r>
            <a:endParaRPr lang="en-CA" sz="4400" dirty="0">
              <a:latin typeface="Frutiger LT Black" panose="02000503000000000000" pitchFamily="2" charset="0"/>
            </a:endParaRPr>
          </a:p>
        </p:txBody>
      </p:sp>
      <p:sp>
        <p:nvSpPr>
          <p:cNvPr id="7" name="TextBox 6">
            <a:extLst>
              <a:ext uri="{FF2B5EF4-FFF2-40B4-BE49-F238E27FC236}">
                <a16:creationId xmlns:a16="http://schemas.microsoft.com/office/drawing/2014/main" id="{1CC09397-181D-E9F3-9B47-F24754B9FC1A}"/>
              </a:ext>
            </a:extLst>
          </p:cNvPr>
          <p:cNvSpPr txBox="1"/>
          <p:nvPr/>
        </p:nvSpPr>
        <p:spPr>
          <a:xfrm>
            <a:off x="234202" y="2221087"/>
            <a:ext cx="7669934" cy="3276282"/>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High blood pressure in midlife increases relative risk of dementia by an average of 60%</a:t>
            </a:r>
            <a:endParaRPr lang="en-US" sz="2000" dirty="0">
              <a:latin typeface="Frutiger LT Light" panose="02000503000000000000" pitchFamily="2" charset="0"/>
            </a:endParaRPr>
          </a:p>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If you have been prescribed antihypertensive medication, take it! Antihypertensive treatment for hypertension is the only known effective preventive medication for dementia.</a:t>
            </a:r>
            <a:endParaRPr lang="en-US" sz="2000" dirty="0">
              <a:latin typeface="Frutiger LT Light" panose="02000503000000000000" pitchFamily="2" charset="0"/>
            </a:endParaRPr>
          </a:p>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What's good for the heart is good for the brain!</a:t>
            </a:r>
            <a:endParaRPr lang="en-US" sz="2000" dirty="0">
              <a:latin typeface="Frutiger LT Light" panose="02000503000000000000" pitchFamily="2" charset="0"/>
            </a:endParaRPr>
          </a:p>
          <a:p>
            <a:pPr marL="285750" indent="-285750">
              <a:lnSpc>
                <a:spcPct val="150000"/>
              </a:lnSpc>
              <a:buFont typeface="Arial" panose="020B0604020202020204" pitchFamily="34" charset="0"/>
              <a:buChar char="•"/>
            </a:pPr>
            <a:r>
              <a:rPr lang="en-US" sz="2000" dirty="0">
                <a:effectLst/>
                <a:latin typeface="Frutiger LT Light" panose="02000503000000000000" pitchFamily="2" charset="0"/>
              </a:rPr>
              <a:t>Monitor and manage your blood pressure and heart health</a:t>
            </a:r>
            <a:endParaRPr lang="en-CA" sz="2000" dirty="0">
              <a:latin typeface="Frutiger LT Light" panose="02000503000000000000" pitchFamily="2" charset="0"/>
            </a:endParaRPr>
          </a:p>
        </p:txBody>
      </p:sp>
    </p:spTree>
    <p:extLst>
      <p:ext uri="{BB962C8B-B14F-4D97-AF65-F5344CB8AC3E}">
        <p14:creationId xmlns:p14="http://schemas.microsoft.com/office/powerpoint/2010/main" val="246492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afterEffect">
                                  <p:stCondLst>
                                    <p:cond delay="0"/>
                                  </p:stCondLst>
                                  <p:iterate type="lt">
                                    <p:tmPct val="4000"/>
                                  </p:iterate>
                                  <p:childTnLst>
                                    <p:set>
                                      <p:cBhvr override="childStyle">
                                        <p:cTn id="6" dur="500" fill="hold"/>
                                        <p:tgtEl>
                                          <p:spTgt spid="2"/>
                                        </p:tgtEl>
                                        <p:attrNameLst>
                                          <p:attrName>style.color</p:attrName>
                                        </p:attrNameLst>
                                      </p:cBhvr>
                                      <p:to>
                                        <p:clrVal>
                                          <a:srgbClr val="00308C"/>
                                        </p:clrVal>
                                      </p:to>
                                    </p:set>
                                    <p:set>
                                      <p:cBhvr>
                                        <p:cTn id="7" dur="500" fill="hold"/>
                                        <p:tgtEl>
                                          <p:spTgt spid="2"/>
                                        </p:tgtEl>
                                        <p:attrNameLst>
                                          <p:attrName>fillcolor</p:attrName>
                                        </p:attrNameLst>
                                      </p:cBhvr>
                                      <p:to>
                                        <p:clrVal>
                                          <a:srgbClr val="00308C"/>
                                        </p:clrVal>
                                      </p:to>
                                    </p:set>
                                    <p:set>
                                      <p:cBhvr>
                                        <p:cTn id="8"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black background with white squares&#10;&#10;Description automatically generated">
            <a:extLst>
              <a:ext uri="{FF2B5EF4-FFF2-40B4-BE49-F238E27FC236}">
                <a16:creationId xmlns:a16="http://schemas.microsoft.com/office/drawing/2014/main" id="{E93D2168-C4CF-FA0A-3337-AB9B71E53D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374935" y="2000880"/>
            <a:ext cx="2856240" cy="2856240"/>
          </a:xfrm>
          <a:prstGeom prst="rect">
            <a:avLst/>
          </a:prstGeom>
        </p:spPr>
      </p:pic>
      <p:sp>
        <p:nvSpPr>
          <p:cNvPr id="4" name="Google Shape;126;p16">
            <a:extLst>
              <a:ext uri="{FF2B5EF4-FFF2-40B4-BE49-F238E27FC236}">
                <a16:creationId xmlns:a16="http://schemas.microsoft.com/office/drawing/2014/main" id="{E88FD0E5-875C-59E2-8989-9540B4AFA4F4}"/>
              </a:ext>
            </a:extLst>
          </p:cNvPr>
          <p:cNvSpPr/>
          <p:nvPr/>
        </p:nvSpPr>
        <p:spPr>
          <a:xfrm>
            <a:off x="12015900" y="0"/>
            <a:ext cx="176100" cy="44322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 name="Google Shape;127;p16">
            <a:extLst>
              <a:ext uri="{FF2B5EF4-FFF2-40B4-BE49-F238E27FC236}">
                <a16:creationId xmlns:a16="http://schemas.microsoft.com/office/drawing/2014/main" id="{0EA75AE0-2EFF-5145-6C3E-091BC6D104BF}"/>
              </a:ext>
            </a:extLst>
          </p:cNvPr>
          <p:cNvSpPr/>
          <p:nvPr/>
        </p:nvSpPr>
        <p:spPr>
          <a:xfrm>
            <a:off x="0" y="2425800"/>
            <a:ext cx="176100" cy="4432200"/>
          </a:xfrm>
          <a:prstGeom prst="rect">
            <a:avLst/>
          </a:prstGeom>
          <a:solidFill>
            <a:srgbClr val="00308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 name="TextBox 1">
            <a:extLst>
              <a:ext uri="{FF2B5EF4-FFF2-40B4-BE49-F238E27FC236}">
                <a16:creationId xmlns:a16="http://schemas.microsoft.com/office/drawing/2014/main" id="{9ABF4AA6-C0ED-08CC-31B6-15E97019C389}"/>
              </a:ext>
            </a:extLst>
          </p:cNvPr>
          <p:cNvSpPr txBox="1"/>
          <p:nvPr/>
        </p:nvSpPr>
        <p:spPr>
          <a:xfrm>
            <a:off x="702991" y="339825"/>
            <a:ext cx="6094990" cy="769441"/>
          </a:xfrm>
          <a:prstGeom prst="rect">
            <a:avLst/>
          </a:prstGeom>
          <a:noFill/>
        </p:spPr>
        <p:txBody>
          <a:bodyPr wrap="square">
            <a:spAutoFit/>
          </a:bodyPr>
          <a:lstStyle/>
          <a:p>
            <a:r>
              <a:rPr lang="en-CA" sz="4400" b="0" i="0" dirty="0">
                <a:solidFill>
                  <a:srgbClr val="000000"/>
                </a:solidFill>
                <a:effectLst/>
                <a:latin typeface="Frutiger LT Black" panose="02000503000000000000" pitchFamily="2" charset="0"/>
              </a:rPr>
              <a:t>Quit smoking </a:t>
            </a:r>
            <a:endParaRPr lang="en-CA" sz="4400" dirty="0">
              <a:latin typeface="Frutiger LT Black" panose="02000503000000000000" pitchFamily="2" charset="0"/>
            </a:endParaRPr>
          </a:p>
        </p:txBody>
      </p:sp>
      <p:sp>
        <p:nvSpPr>
          <p:cNvPr id="7" name="TextBox 6">
            <a:extLst>
              <a:ext uri="{FF2B5EF4-FFF2-40B4-BE49-F238E27FC236}">
                <a16:creationId xmlns:a16="http://schemas.microsoft.com/office/drawing/2014/main" id="{9C710006-B2F3-FD98-56AD-314A8F6A846A}"/>
              </a:ext>
            </a:extLst>
          </p:cNvPr>
          <p:cNvSpPr txBox="1"/>
          <p:nvPr/>
        </p:nvSpPr>
        <p:spPr>
          <a:xfrm>
            <a:off x="363163" y="2730899"/>
            <a:ext cx="7824708" cy="2251065"/>
          </a:xfrm>
          <a:prstGeom prst="rect">
            <a:avLst/>
          </a:prstGeom>
          <a:noFill/>
        </p:spPr>
        <p:txBody>
          <a:bodyPr wrap="square">
            <a:spAutoFit/>
          </a:bodyPr>
          <a:lstStyle/>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cs typeface="Sabon Next LT" panose="02000500000000000000" pitchFamily="2" charset="0"/>
              </a:rPr>
              <a:t>Smoking in later life can increase relative risk of dementia by 60%</a:t>
            </a:r>
            <a:endParaRPr lang="en-US" sz="2400" dirty="0">
              <a:latin typeface="Frutiger LT Light" panose="02000503000000000000" pitchFamily="2" charset="0"/>
              <a:cs typeface="Sabon Next LT" panose="02000500000000000000" pitchFamily="2" charset="0"/>
            </a:endParaRPr>
          </a:p>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cs typeface="Sabon Next LT" panose="02000500000000000000" pitchFamily="2" charset="0"/>
              </a:rPr>
              <a:t>Stopping smoking, even in later life, ameliorates this risk</a:t>
            </a:r>
            <a:endParaRPr lang="en-US" sz="2400" dirty="0">
              <a:latin typeface="Frutiger LT Light" panose="02000503000000000000" pitchFamily="2" charset="0"/>
              <a:cs typeface="Sabon Next LT" panose="02000500000000000000" pitchFamily="2" charset="0"/>
            </a:endParaRPr>
          </a:p>
          <a:p>
            <a:pPr marL="457200" indent="-457200">
              <a:lnSpc>
                <a:spcPct val="150000"/>
              </a:lnSpc>
              <a:buFont typeface="Arial" panose="020B0604020202020204" pitchFamily="34" charset="0"/>
              <a:buChar char="•"/>
            </a:pPr>
            <a:r>
              <a:rPr lang="en-US" sz="2400" dirty="0">
                <a:effectLst/>
                <a:latin typeface="Frutiger LT Light" panose="02000503000000000000" pitchFamily="2" charset="0"/>
                <a:cs typeface="Sabon Next LT" panose="02000500000000000000" pitchFamily="2" charset="0"/>
              </a:rPr>
              <a:t>Talk to your health-care provider</a:t>
            </a:r>
            <a:endParaRPr lang="en-CA" sz="2400" dirty="0">
              <a:latin typeface="Frutiger LT Light" panose="02000503000000000000" pitchFamily="2" charset="0"/>
              <a:cs typeface="Sabon Next LT" panose="02000500000000000000" pitchFamily="2" charset="0"/>
            </a:endParaRPr>
          </a:p>
        </p:txBody>
      </p:sp>
    </p:spTree>
    <p:extLst>
      <p:ext uri="{BB962C8B-B14F-4D97-AF65-F5344CB8AC3E}">
        <p14:creationId xmlns:p14="http://schemas.microsoft.com/office/powerpoint/2010/main" val="1780952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fill="hold" grpId="0" nodeType="afterEffect">
                                  <p:stCondLst>
                                    <p:cond delay="0"/>
                                  </p:stCondLst>
                                  <p:iterate type="lt">
                                    <p:tmPct val="4000"/>
                                  </p:iterate>
                                  <p:childTnLst>
                                    <p:set>
                                      <p:cBhvr override="childStyle">
                                        <p:cTn id="6" dur="500" fill="hold"/>
                                        <p:tgtEl>
                                          <p:spTgt spid="2"/>
                                        </p:tgtEl>
                                        <p:attrNameLst>
                                          <p:attrName>style.color</p:attrName>
                                        </p:attrNameLst>
                                      </p:cBhvr>
                                      <p:to>
                                        <p:clrVal>
                                          <a:srgbClr val="00308C"/>
                                        </p:clrVal>
                                      </p:to>
                                    </p:set>
                                    <p:set>
                                      <p:cBhvr>
                                        <p:cTn id="7" dur="500" fill="hold"/>
                                        <p:tgtEl>
                                          <p:spTgt spid="2"/>
                                        </p:tgtEl>
                                        <p:attrNameLst>
                                          <p:attrName>fillcolor</p:attrName>
                                        </p:attrNameLst>
                                      </p:cBhvr>
                                      <p:to>
                                        <p:clrVal>
                                          <a:srgbClr val="00308C"/>
                                        </p:clrVal>
                                      </p:to>
                                    </p:set>
                                    <p:set>
                                      <p:cBhvr>
                                        <p:cTn id="8" dur="500" fill="hold"/>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2029</Words>
  <Application>Microsoft Office PowerPoint</Application>
  <PresentationFormat>Widescreen</PresentationFormat>
  <Paragraphs>132</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Calibri Light</vt:lpstr>
      <vt:lpstr>Frutiger LT Black</vt:lpstr>
      <vt:lpstr>Frutiger LT Light</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2023-09-27T18:49:03Z</dcterms:created>
  <dcterms:modified xsi:type="dcterms:W3CDTF">2023-09-27T18:49:44Z</dcterms:modified>
</cp:coreProperties>
</file>